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notesSlides/notesSlide8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rawings/drawing2.xml" ContentType="application/vnd.openxmlformats-officedocument.drawingml.chartshapes+xml"/>
  <Override PartName="/ppt/notesSlides/notesSlide9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10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76" r:id="rId2"/>
    <p:sldId id="277" r:id="rId3"/>
    <p:sldId id="278" r:id="rId4"/>
    <p:sldId id="279" r:id="rId5"/>
    <p:sldId id="280" r:id="rId6"/>
    <p:sldId id="281" r:id="rId7"/>
    <p:sldId id="286" r:id="rId8"/>
    <p:sldId id="287" r:id="rId9"/>
    <p:sldId id="288" r:id="rId10"/>
    <p:sldId id="289" r:id="rId11"/>
    <p:sldId id="292" r:id="rId12"/>
    <p:sldId id="290" r:id="rId13"/>
    <p:sldId id="268" r:id="rId14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EEEB"/>
    <a:srgbClr val="DFE2EA"/>
    <a:srgbClr val="E2201D"/>
    <a:srgbClr val="FE9809"/>
    <a:srgbClr val="4965A5"/>
    <a:srgbClr val="FEB200"/>
    <a:srgbClr val="053982"/>
    <a:srgbClr val="B8382E"/>
    <a:srgbClr val="273B72"/>
    <a:srgbClr val="95B6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309" autoAdjust="0"/>
    <p:restoredTop sz="92941" autoAdjust="0"/>
  </p:normalViewPr>
  <p:slideViewPr>
    <p:cSldViewPr>
      <p:cViewPr varScale="1">
        <p:scale>
          <a:sx n="50" d="100"/>
          <a:sy n="50" d="100"/>
        </p:scale>
        <p:origin x="672" y="34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chartUserShapes" Target="../drawings/drawing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710739627202378"/>
          <c:y val="8.97744551680211E-2"/>
          <c:w val="0.75373425095756241"/>
          <c:h val="0.89605063085808079"/>
        </c:manualLayout>
      </c:layout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50"/>
      </c:doughnutChart>
      <c:spPr>
        <a:noFill/>
        <a:ln w="2540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5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01D0-4D0A-97D6-240496A1F538}"/>
              </c:ext>
            </c:extLst>
          </c:dPt>
          <c:dPt>
            <c:idx val="1"/>
            <c:bubble3D val="0"/>
            <c:spPr>
              <a:solidFill>
                <a:schemeClr val="accent5">
                  <a:lumMod val="20000"/>
                  <a:lumOff val="8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01D0-4D0A-97D6-240496A1F538}"/>
              </c:ext>
            </c:extLst>
          </c:dPt>
          <c:dPt>
            <c:idx val="2"/>
            <c:bubble3D val="0"/>
            <c:spPr>
              <a:solidFill>
                <a:schemeClr val="accent5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01D0-4D0A-97D6-240496A1F538}"/>
              </c:ext>
            </c:extLst>
          </c:dPt>
          <c:dPt>
            <c:idx val="3"/>
            <c:bubble3D val="0"/>
            <c:spPr>
              <a:solidFill>
                <a:schemeClr val="accent5">
                  <a:lumMod val="7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01D0-4D0A-97D6-240496A1F538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70</c:v>
                </c:pt>
                <c:pt idx="1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FEC-4B6A-8935-635DB907345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01D0-4D0A-97D6-240496A1F538}"/>
              </c:ext>
            </c:extLst>
          </c:dPt>
          <c:dPt>
            <c:idx val="1"/>
            <c:bubble3D val="0"/>
            <c:spPr>
              <a:solidFill>
                <a:schemeClr val="accent2">
                  <a:lumMod val="20000"/>
                  <a:lumOff val="8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01D0-4D0A-97D6-240496A1F538}"/>
              </c:ext>
            </c:extLst>
          </c:dPt>
          <c:dPt>
            <c:idx val="2"/>
            <c:bubble3D val="0"/>
            <c:spPr>
              <a:solidFill>
                <a:schemeClr val="accent5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01D0-4D0A-97D6-240496A1F538}"/>
              </c:ext>
            </c:extLst>
          </c:dPt>
          <c:dPt>
            <c:idx val="3"/>
            <c:bubble3D val="0"/>
            <c:spPr>
              <a:solidFill>
                <a:schemeClr val="accent5">
                  <a:lumMod val="7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01D0-4D0A-97D6-240496A1F538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60</c:v>
                </c:pt>
                <c:pt idx="1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FEC-4B6A-8935-635DB907345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01D0-4D0A-97D6-240496A1F538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01D0-4D0A-97D6-240496A1F538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01D0-4D0A-97D6-240496A1F538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01D0-4D0A-97D6-240496A1F538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50</c:v>
                </c:pt>
                <c:pt idx="1">
                  <c:v>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FEC-4B6A-8935-635DB907345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 w="28575">
              <a:noFill/>
            </a:ln>
            <a:effectLst/>
          </c:spPr>
          <c:cat>
            <c:numRef>
              <c:f>Sheet1!$A$2:$A$7</c:f>
              <c:numCache>
                <c:formatCode>General</c:formatCode>
                <c:ptCount val="6"/>
                <c:pt idx="0">
                  <c:v>2019</c:v>
                </c:pt>
                <c:pt idx="1">
                  <c:v>2020</c:v>
                </c:pt>
                <c:pt idx="2">
                  <c:v>2021</c:v>
                </c:pt>
                <c:pt idx="3">
                  <c:v>2022</c:v>
                </c:pt>
                <c:pt idx="4">
                  <c:v>2023</c:v>
                </c:pt>
                <c:pt idx="5">
                  <c:v>2024</c:v>
                </c:pt>
              </c:numCache>
            </c:numRef>
          </c:cat>
          <c:val>
            <c:numRef>
              <c:f>Sheet1!$B$2:$B$7</c:f>
              <c:numCache>
                <c:formatCode>General</c:formatCode>
                <c:ptCount val="6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  <c:pt idx="4">
                  <c:v>7.8</c:v>
                </c:pt>
                <c:pt idx="5">
                  <c:v>3.3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B1E-4F41-96C7-96896841E45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 w="28575">
              <a:noFill/>
            </a:ln>
            <a:effectLst/>
          </c:spPr>
          <c:cat>
            <c:numRef>
              <c:f>Sheet1!$A$2:$A$7</c:f>
              <c:numCache>
                <c:formatCode>General</c:formatCode>
                <c:ptCount val="6"/>
                <c:pt idx="0">
                  <c:v>2019</c:v>
                </c:pt>
                <c:pt idx="1">
                  <c:v>2020</c:v>
                </c:pt>
                <c:pt idx="2">
                  <c:v>2021</c:v>
                </c:pt>
                <c:pt idx="3">
                  <c:v>2022</c:v>
                </c:pt>
                <c:pt idx="4">
                  <c:v>2023</c:v>
                </c:pt>
                <c:pt idx="5">
                  <c:v>2024</c:v>
                </c:pt>
              </c:numCache>
            </c:numRef>
          </c:cat>
          <c:val>
            <c:numRef>
              <c:f>Sheet1!$C$2:$C$7</c:f>
              <c:numCache>
                <c:formatCode>General</c:formatCode>
                <c:ptCount val="6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  <c:pt idx="4">
                  <c:v>5.7</c:v>
                </c:pt>
                <c:pt idx="5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B1E-4F41-96C7-96896841E45A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5"/>
            </a:solidFill>
            <a:ln w="28575">
              <a:noFill/>
            </a:ln>
            <a:effectLst/>
          </c:spPr>
          <c:cat>
            <c:numRef>
              <c:f>Sheet1!$A$2:$A$7</c:f>
              <c:numCache>
                <c:formatCode>General</c:formatCode>
                <c:ptCount val="6"/>
                <c:pt idx="0">
                  <c:v>2019</c:v>
                </c:pt>
                <c:pt idx="1">
                  <c:v>2020</c:v>
                </c:pt>
                <c:pt idx="2">
                  <c:v>2021</c:v>
                </c:pt>
                <c:pt idx="3">
                  <c:v>2022</c:v>
                </c:pt>
                <c:pt idx="4">
                  <c:v>2023</c:v>
                </c:pt>
                <c:pt idx="5">
                  <c:v>2024</c:v>
                </c:pt>
              </c:numCache>
            </c:numRef>
          </c:cat>
          <c:val>
            <c:numRef>
              <c:f>Sheet1!$D$2:$D$7</c:f>
              <c:numCache>
                <c:formatCode>General</c:formatCode>
                <c:ptCount val="6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  <c:pt idx="4">
                  <c:v>4.7</c:v>
                </c:pt>
                <c:pt idx="5">
                  <c:v>2.4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B1E-4F41-96C7-96896841E45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91107967"/>
        <c:axId val="491109263"/>
      </c:areaChart>
      <c:dateAx>
        <c:axId val="491107967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accent2">
                  <a:alpha val="10000"/>
                </a:schemeClr>
              </a:solidFill>
              <a:round/>
            </a:ln>
            <a:effectLst/>
          </c:spPr>
        </c:majorGridlines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bg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91109263"/>
        <c:crosses val="autoZero"/>
        <c:auto val="0"/>
        <c:lblOffset val="100"/>
        <c:baseTimeUnit val="days"/>
      </c:dateAx>
      <c:valAx>
        <c:axId val="491109263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bg1">
                <a:lumMod val="95000"/>
                <a:alpha val="1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91107967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32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 cap="none" spc="0" normalizeH="0" baseline="0"/>
  </cs:categoryAxis>
  <cs:chartArea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lt1"/>
      </a:solidFill>
      <a:ln w="1587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064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  <a:alpha val="54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  <a:alpha val="51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plotArea>
  <cs:plotArea3D>
    <cs:lnRef idx="0"/>
    <cs:fillRef idx="0"/>
    <cs:effectRef idx="0"/>
    <cs:fontRef idx="minor">
      <a:schemeClr val="dk1"/>
    </cs:fontRef>
    <cs:spPr>
      <a:solidFill>
        <a:schemeClr val="lt1"/>
      </a:solidFill>
    </cs:spPr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dk1">
        <a:lumMod val="50000"/>
        <a:lumOff val="50000"/>
      </a:schemeClr>
    </cs:fontRef>
    <cs:defRPr sz="2128" b="1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wall>
</cs:chartStyle>
</file>

<file path=ppt/drawing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20.jpeg"/></Relationships>
</file>

<file path=ppt/drawing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22.png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</cdr:x>
      <cdr:y>0</cdr:y>
    </cdr:from>
    <cdr:to>
      <cdr:x>0.85552</cdr:x>
      <cdr:y>0.62015</cdr:y>
    </cdr:to>
    <cdr:pic>
      <cdr:nvPicPr>
        <cdr:cNvPr id="3" name="Picture 2">
          <a:extLst xmlns:a="http://schemas.openxmlformats.org/drawingml/2006/main">
            <a:ext uri="{FF2B5EF4-FFF2-40B4-BE49-F238E27FC236}">
              <a16:creationId xmlns:a16="http://schemas.microsoft.com/office/drawing/2014/main" id="{1DF14241-92D3-487F-9E3D-54C9059BCDC0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1">
          <a:extLst>
            <a:ext uri="{28A0092B-C50C-407E-A947-70E740481C1C}">
              <a14:useLocalDpi xmlns:a14="http://schemas.microsoft.com/office/drawing/2010/main" val="0"/>
            </a:ext>
          </a:extLst>
        </a:blip>
        <a:stretch xmlns:a="http://schemas.openxmlformats.org/drawingml/2006/main">
          <a:fillRect/>
        </a:stretch>
      </cdr:blipFill>
      <cdr:spPr>
        <a:xfrm xmlns:a="http://schemas.openxmlformats.org/drawingml/2006/main">
          <a:off x="0" y="0"/>
          <a:ext cx="2733675" cy="1666875"/>
        </a:xfrm>
        <a:prstGeom xmlns:a="http://schemas.openxmlformats.org/drawingml/2006/main" prst="rect">
          <a:avLst/>
        </a:prstGeom>
      </cdr:spPr>
    </cdr:pic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</cdr:x>
      <cdr:y>0</cdr:y>
    </cdr:from>
    <cdr:to>
      <cdr:x>1</cdr:x>
      <cdr:y>1</cdr:y>
    </cdr:to>
    <cdr:pic>
      <cdr:nvPicPr>
        <cdr:cNvPr id="5" name="Picture 4">
          <a:extLst xmlns:a="http://schemas.openxmlformats.org/drawingml/2006/main">
            <a:ext uri="{FF2B5EF4-FFF2-40B4-BE49-F238E27FC236}">
              <a16:creationId xmlns:a16="http://schemas.microsoft.com/office/drawing/2014/main" id="{22100AB7-9BB2-4615-AF7B-8B8364FDC53E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1">
          <a:extLst>
            <a:ext uri="{28A0092B-C50C-407E-A947-70E740481C1C}">
              <a14:useLocalDpi xmlns:a14="http://schemas.microsoft.com/office/drawing/2010/main" val="0"/>
            </a:ext>
          </a:extLst>
        </a:blip>
        <a:stretch xmlns:a="http://schemas.openxmlformats.org/drawingml/2006/main">
          <a:fillRect/>
        </a:stretch>
      </cdr:blipFill>
      <cdr:spPr>
        <a:xfrm xmlns:a="http://schemas.openxmlformats.org/drawingml/2006/main">
          <a:off x="-8103318" y="0"/>
          <a:ext cx="3195353" cy="3535170"/>
        </a:xfrm>
        <a:prstGeom xmlns:a="http://schemas.openxmlformats.org/drawingml/2006/main" prst="rect">
          <a:avLst/>
        </a:prstGeom>
      </cdr:spPr>
    </cdr:pic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B488F7-1FAC-40D2-BB7E-BA3CE28D8950}" type="datetimeFigureOut">
              <a:rPr lang="en-US" smtClean="0"/>
              <a:pPr/>
              <a:t>03-Jan-25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2D21D1-52E2-420B-B491-CFF6D7BB79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4786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slidemodel.com/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https://unsplash.com/photos/assorted-title-book-lot-on-shelf-_OZCl4XcpRw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2998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https://unsplash.com/photos/man-in-blue-scrub-suit-standing-near-white-and-black-office-rolling-chair-UNkNx6Hn9Fs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8803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You can safely remove this slide. This slide</a:t>
            </a:r>
            <a:r>
              <a:rPr lang="en-US" baseline="0" dirty="0"/>
              <a:t> design was provided by SlideModel.com – You can download more templates, shapes and elements for PowerPoint from </a:t>
            </a:r>
            <a:r>
              <a:rPr lang="en-US" dirty="0">
                <a:hlinkClick r:id="rId3"/>
              </a:rPr>
              <a:t>http://slidemodel.com/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A2D21D1-52E2-420B-B491-CFF6D7BB79F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721027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You can safely remove this slide. This slide</a:t>
            </a:r>
            <a:r>
              <a:rPr lang="en-US" baseline="0"/>
              <a:t> design was provided by SlideModel.com – You can download more templates, shapes and elements for PowerPoint from http://slidemodel.com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46254F-9338-4BA9-B7AC-A66622A3D013}" type="slidenum">
              <a:rPr lang="en-US" smtClean="0">
                <a:solidFill>
                  <a:prstClr val="black"/>
                </a:solidFill>
              </a:rPr>
              <a:pPr/>
              <a:t>13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76743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https://unsplash.com/photos/man-in-blue-scrub-suit-standing-near-white-and-black-office-rolling-chair-UNkNx6Hn9Fs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3057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https://unsplash.com/photos/man-in-blue-scrub-suit-standing-near-white-and-black-office-rolling-chair-UNkNx6Hn9Fs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7201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https://unsplash.com/photos/man-in-blue-scrub-suit-standing-near-white-and-black-office-rolling-chair-UNkNx6Hn9Fs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2848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https://unsplash.com/photos/man-in-blue-scrub-suit-standing-near-white-and-black-office-rolling-chair-UNkNx6Hn9Fs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9970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https://unsplash.com/photos/man-in-blue-scrub-suit-standing-near-white-and-black-office-rolling-chair-UNkNx6Hn9Fs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350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https://unsplash.com/photos/man-in-blue-scrub-suit-standing-near-white-and-black-office-rolling-chair-UNkNx6Hn9Fs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79528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https://unsplash.com/photos/man-in-blue-scrub-suit-standing-near-white-and-black-office-rolling-chair-UNkNx6Hn9Fs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8569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https://unsplash.com/photos/man-in-blue-scrub-suit-standing-near-white-and-black-office-rolling-chair-UNkNx6Hn9Fs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4962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8895" y="4176728"/>
            <a:ext cx="3816424" cy="764440"/>
          </a:xfrm>
        </p:spPr>
        <p:txBody>
          <a:bodyPr>
            <a:normAutofit/>
          </a:bodyPr>
          <a:lstStyle>
            <a:lvl1pPr marL="0" indent="0" algn="l">
              <a:buNone/>
              <a:defRPr lang="en-US" sz="2400" kern="120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  <a:lvl2pPr marL="6094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8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3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8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2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7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8D6DB-6798-42D2-B9AD-FC6F1C72FC30}" type="datetimeFigureOut">
              <a:rPr lang="en-US" smtClean="0"/>
              <a:pPr/>
              <a:t>03-Jan-25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DE275-BE14-4364-AEA2-5F5667C0FD4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5C532430-68DD-E050-CF5E-A3C1209424A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8894" y="2242116"/>
            <a:ext cx="3816425" cy="1834956"/>
          </a:xfrm>
        </p:spPr>
        <p:txBody>
          <a:bodyPr anchor="b">
            <a:noAutofit/>
          </a:bodyPr>
          <a:lstStyle>
            <a:lvl1pPr algn="l">
              <a:defRPr lang="en-US" sz="4800" kern="1200" smtClean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41541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7858" y="274639"/>
            <a:ext cx="10051526" cy="711081"/>
          </a:xfrm>
        </p:spPr>
        <p:txBody>
          <a:bodyPr>
            <a:noAutofit/>
          </a:bodyPr>
          <a:lstStyle>
            <a:lvl1pPr>
              <a:defRPr sz="4400">
                <a:solidFill>
                  <a:schemeClr val="accent1"/>
                </a:solidFill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03-Jan-25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3E0F98F1-58B1-71B5-CED7-25043889BE7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516284" y="1052736"/>
            <a:ext cx="10069974" cy="307273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</p:spTree>
    <p:extLst>
      <p:ext uri="{BB962C8B-B14F-4D97-AF65-F5344CB8AC3E}">
        <p14:creationId xmlns:p14="http://schemas.microsoft.com/office/powerpoint/2010/main" val="1429874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03-Jan-25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2494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723EA47-8A13-5580-E668-11C9EAA9C4E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-1"/>
            <a:ext cx="12188825" cy="6858000"/>
          </a:xfrm>
          <a:custGeom>
            <a:avLst/>
            <a:gdLst>
              <a:gd name="connsiteX0" fmla="*/ 0 w 12188825"/>
              <a:gd name="connsiteY0" fmla="*/ 0 h 6858000"/>
              <a:gd name="connsiteX1" fmla="*/ 12188825 w 12188825"/>
              <a:gd name="connsiteY1" fmla="*/ 0 h 6858000"/>
              <a:gd name="connsiteX2" fmla="*/ 12188825 w 12188825"/>
              <a:gd name="connsiteY2" fmla="*/ 6858000 h 6858000"/>
              <a:gd name="connsiteX3" fmla="*/ 0 w 1218882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88825" h="6858000">
                <a:moveTo>
                  <a:pt x="0" y="0"/>
                </a:moveTo>
                <a:lnTo>
                  <a:pt x="12188825" y="0"/>
                </a:lnTo>
                <a:lnTo>
                  <a:pt x="12188825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03-Jan-25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7392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03-Jan-25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F6F8577-4E31-9E00-CB4D-B9ADB3FA3EF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58507" y="0"/>
            <a:ext cx="5230317" cy="6858000"/>
          </a:xfrm>
          <a:custGeom>
            <a:avLst/>
            <a:gdLst>
              <a:gd name="connsiteX0" fmla="*/ 1015876 w 5230317"/>
              <a:gd name="connsiteY0" fmla="*/ 0 h 6858000"/>
              <a:gd name="connsiteX1" fmla="*/ 5230317 w 5230317"/>
              <a:gd name="connsiteY1" fmla="*/ 0 h 6858000"/>
              <a:gd name="connsiteX2" fmla="*/ 5230317 w 5230317"/>
              <a:gd name="connsiteY2" fmla="*/ 6858000 h 6858000"/>
              <a:gd name="connsiteX3" fmla="*/ 1015876 w 5230317"/>
              <a:gd name="connsiteY3" fmla="*/ 6858000 h 6858000"/>
              <a:gd name="connsiteX4" fmla="*/ 0 w 5230317"/>
              <a:gd name="connsiteY4" fmla="*/ 5842124 h 6858000"/>
              <a:gd name="connsiteX5" fmla="*/ 0 w 5230317"/>
              <a:gd name="connsiteY5" fmla="*/ 1015876 h 6858000"/>
              <a:gd name="connsiteX6" fmla="*/ 1015876 w 5230317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30317" h="6858000">
                <a:moveTo>
                  <a:pt x="1015876" y="0"/>
                </a:moveTo>
                <a:lnTo>
                  <a:pt x="5230317" y="0"/>
                </a:lnTo>
                <a:lnTo>
                  <a:pt x="5230317" y="6858000"/>
                </a:lnTo>
                <a:lnTo>
                  <a:pt x="1015876" y="6858000"/>
                </a:lnTo>
                <a:cubicBezTo>
                  <a:pt x="454823" y="6858000"/>
                  <a:pt x="0" y="6403177"/>
                  <a:pt x="0" y="5842124"/>
                </a:cubicBezTo>
                <a:lnTo>
                  <a:pt x="0" y="1015876"/>
                </a:lnTo>
                <a:cubicBezTo>
                  <a:pt x="0" y="454823"/>
                  <a:pt x="454823" y="0"/>
                  <a:pt x="1015876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5018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03-Jan-25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5754AEE8-08A7-1D3D-4CBC-A3538CD579C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1"/>
            <a:ext cx="6949440" cy="6851469"/>
          </a:xfrm>
          <a:custGeom>
            <a:avLst/>
            <a:gdLst>
              <a:gd name="connsiteX0" fmla="*/ 0 w 6949440"/>
              <a:gd name="connsiteY0" fmla="*/ 0 h 6851469"/>
              <a:gd name="connsiteX1" fmla="*/ 5807506 w 6949440"/>
              <a:gd name="connsiteY1" fmla="*/ 0 h 6851469"/>
              <a:gd name="connsiteX2" fmla="*/ 6949440 w 6949440"/>
              <a:gd name="connsiteY2" fmla="*/ 1141934 h 6851469"/>
              <a:gd name="connsiteX3" fmla="*/ 6949440 w 6949440"/>
              <a:gd name="connsiteY3" fmla="*/ 5709535 h 6851469"/>
              <a:gd name="connsiteX4" fmla="*/ 5807506 w 6949440"/>
              <a:gd name="connsiteY4" fmla="*/ 6851469 h 6851469"/>
              <a:gd name="connsiteX5" fmla="*/ 0 w 6949440"/>
              <a:gd name="connsiteY5" fmla="*/ 6851469 h 6851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49440" h="6851469">
                <a:moveTo>
                  <a:pt x="0" y="0"/>
                </a:moveTo>
                <a:lnTo>
                  <a:pt x="5807506" y="0"/>
                </a:lnTo>
                <a:cubicBezTo>
                  <a:pt x="6438179" y="0"/>
                  <a:pt x="6949440" y="511261"/>
                  <a:pt x="6949440" y="1141934"/>
                </a:cubicBezTo>
                <a:lnTo>
                  <a:pt x="6949440" y="5709535"/>
                </a:lnTo>
                <a:cubicBezTo>
                  <a:pt x="6949440" y="6340208"/>
                  <a:pt x="6438179" y="6851469"/>
                  <a:pt x="5807506" y="6851469"/>
                </a:cubicBezTo>
                <a:lnTo>
                  <a:pt x="0" y="6851469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9848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model2">
    <p:bg>
      <p:bgPr>
        <a:gradFill flip="none" rotWithShape="1">
          <a:gsLst>
            <a:gs pos="55000">
              <a:srgbClr val="1181AE"/>
            </a:gs>
            <a:gs pos="0">
              <a:srgbClr val="1181AE"/>
            </a:gs>
            <a:gs pos="100000">
              <a:srgbClr val="095474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17834" y="2870633"/>
            <a:ext cx="5930678" cy="711081"/>
          </a:xfrm>
        </p:spPr>
        <p:txBody>
          <a:bodyPr>
            <a:normAutofit/>
          </a:bodyPr>
          <a:lstStyle>
            <a:lvl1pPr algn="ctr">
              <a:defRPr sz="3600" b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Open Sans" pitchFamily="34" charset="0"/>
                <a:cs typeface="Open Sans" pitchFamily="34" charset="0"/>
              </a:defRPr>
            </a:lvl1pPr>
          </a:lstStyle>
          <a:p>
            <a:r>
              <a:rPr lang="en-US"/>
              <a:t>SlideModel.com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03-Jan-25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9705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441" y="274639"/>
            <a:ext cx="10969943" cy="711081"/>
          </a:xfrm>
          <a:prstGeom prst="rect">
            <a:avLst/>
          </a:prstGeom>
        </p:spPr>
        <p:txBody>
          <a:bodyPr vert="horz" lIns="0" tIns="60949" rIns="0" bIns="60949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138425"/>
            <a:ext cx="10969943" cy="4987739"/>
          </a:xfrm>
          <a:prstGeom prst="rect">
            <a:avLst/>
          </a:prstGeom>
        </p:spPr>
        <p:txBody>
          <a:bodyPr vert="horz" lIns="0" tIns="60949" rIns="0" bIns="6094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441" y="6356351"/>
            <a:ext cx="2844059" cy="365125"/>
          </a:xfrm>
          <a:prstGeom prst="rect">
            <a:avLst/>
          </a:prstGeom>
        </p:spPr>
        <p:txBody>
          <a:bodyPr vert="horz" lIns="0" tIns="60949" rIns="0" bIns="60949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5404F2-BE9A-4460-8815-8F645183555F}" type="datetimeFigureOut">
              <a:rPr lang="en-US" smtClean="0"/>
              <a:pPr/>
              <a:t>03-Jan-25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</p:spPr>
        <p:txBody>
          <a:bodyPr vert="horz" lIns="0" tIns="60949" rIns="0" bIns="60949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</p:spPr>
        <p:txBody>
          <a:bodyPr vert="horz" lIns="0" tIns="60949" rIns="0" bIns="60949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508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54" r:id="rId2"/>
    <p:sldLayoutId id="2147483655" r:id="rId3"/>
    <p:sldLayoutId id="2147483662" r:id="rId4"/>
    <p:sldLayoutId id="2147483663" r:id="rId5"/>
    <p:sldLayoutId id="2147483664" r:id="rId6"/>
    <p:sldLayoutId id="2147483660" r:id="rId7"/>
  </p:sldLayoutIdLst>
  <p:txStyles>
    <p:titleStyle>
      <a:lvl1pPr algn="l" defTabSz="1218987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20" indent="-457120" algn="l" defTabSz="1218987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tx1"/>
          </a:solidFill>
          <a:latin typeface="+mj-lt"/>
          <a:ea typeface="+mn-ea"/>
          <a:cs typeface="+mn-cs"/>
        </a:defRPr>
      </a:lvl1pPr>
      <a:lvl2pPr marL="990427" indent="-380933" algn="l" defTabSz="1218987" rtl="0" eaLnBrk="1" latinLnBrk="0" hangingPunct="1">
        <a:spcBef>
          <a:spcPct val="20000"/>
        </a:spcBef>
        <a:buFont typeface="Arial" pitchFamily="34" charset="0"/>
        <a:buChar char="–"/>
        <a:defRPr sz="3200" kern="1200">
          <a:solidFill>
            <a:schemeClr val="tx1"/>
          </a:solidFill>
          <a:latin typeface="+mj-lt"/>
          <a:ea typeface="+mn-ea"/>
          <a:cs typeface="+mn-cs"/>
        </a:defRPr>
      </a:lvl2pPr>
      <a:lvl3pPr marL="152373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j-lt"/>
          <a:ea typeface="+mn-ea"/>
          <a:cs typeface="+mn-cs"/>
        </a:defRPr>
      </a:lvl3pPr>
      <a:lvl4pPr marL="2133227" indent="-304747" algn="l" defTabSz="1218987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j-lt"/>
          <a:ea typeface="+mn-ea"/>
          <a:cs typeface="+mn-cs"/>
        </a:defRPr>
      </a:lvl4pPr>
      <a:lvl5pPr marL="2742720" indent="-304747" algn="l" defTabSz="1218987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j-lt"/>
          <a:ea typeface="+mn-ea"/>
          <a:cs typeface="+mn-cs"/>
        </a:defRPr>
      </a:lvl5pPr>
      <a:lvl6pPr marL="335221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707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200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69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23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microsoft.com/office/2007/relationships/hdphoto" Target="../media/hdphoto3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4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10" Type="http://schemas.openxmlformats.org/officeDocument/2006/relationships/image" Target="../media/image19.png"/><Relationship Id="rId4" Type="http://schemas.openxmlformats.org/officeDocument/2006/relationships/image" Target="../media/image15.svg"/><Relationship Id="rId9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5.xml"/><Relationship Id="rId4" Type="http://schemas.openxmlformats.org/officeDocument/2006/relationships/chart" Target="../charts/char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Placeholder 30" descr="A room with white shelves with books&#10;&#10;Description automatically generated">
            <a:extLst>
              <a:ext uri="{FF2B5EF4-FFF2-40B4-BE49-F238E27FC236}">
                <a16:creationId xmlns:a16="http://schemas.microsoft.com/office/drawing/2014/main" id="{97B64FC0-0989-3811-789D-CA7505FD87CE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8367" b="28367"/>
          <a:stretch/>
        </p:blipFill>
        <p:spPr>
          <a:xfrm>
            <a:off x="0" y="0"/>
            <a:ext cx="12188825" cy="6858000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B7F87DE-B649-059D-5139-B9B4F9477217}"/>
              </a:ext>
            </a:extLst>
          </p:cNvPr>
          <p:cNvSpPr/>
          <p:nvPr/>
        </p:nvSpPr>
        <p:spPr>
          <a:xfrm>
            <a:off x="0" y="0"/>
            <a:ext cx="5374332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ubtitle 13">
            <a:extLst>
              <a:ext uri="{FF2B5EF4-FFF2-40B4-BE49-F238E27FC236}">
                <a16:creationId xmlns:a16="http://schemas.microsoft.com/office/drawing/2014/main" id="{C34BAD65-0DFA-BDA9-2535-B6AE6F9629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788" y="5476582"/>
            <a:ext cx="4392488" cy="764440"/>
          </a:xfrm>
        </p:spPr>
        <p:txBody>
          <a:bodyPr>
            <a:normAutofit/>
          </a:bodyPr>
          <a:lstStyle/>
          <a:p>
            <a:r>
              <a:rPr lang="en-IN" b="1" dirty="0"/>
              <a:t>Presented by</a:t>
            </a:r>
            <a:r>
              <a:rPr lang="en-IN"/>
              <a:t>: </a:t>
            </a:r>
            <a:r>
              <a:rPr lang="en-IN" b="1"/>
              <a:t>Yash Mali</a:t>
            </a:r>
            <a:endParaRPr lang="en-IN" b="1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935122E0-56C8-349E-B9D5-5C64CDAB32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1764" y="1052736"/>
            <a:ext cx="4896544" cy="1152128"/>
          </a:xfrm>
        </p:spPr>
        <p:txBody>
          <a:bodyPr/>
          <a:lstStyle/>
          <a:p>
            <a:r>
              <a:rPr lang="en-IN" sz="3200" dirty="0"/>
              <a:t>HR Analytics Employee Dashboard</a:t>
            </a:r>
          </a:p>
        </p:txBody>
      </p:sp>
      <p:sp>
        <p:nvSpPr>
          <p:cNvPr id="6" name="Subtitle 13">
            <a:extLst>
              <a:ext uri="{FF2B5EF4-FFF2-40B4-BE49-F238E27FC236}">
                <a16:creationId xmlns:a16="http://schemas.microsoft.com/office/drawing/2014/main" id="{37B6F154-B4DC-913C-B00D-97806580FB7E}"/>
              </a:ext>
            </a:extLst>
          </p:cNvPr>
          <p:cNvSpPr txBox="1">
            <a:spLocks/>
          </p:cNvSpPr>
          <p:nvPr/>
        </p:nvSpPr>
        <p:spPr>
          <a:xfrm>
            <a:off x="261764" y="2492896"/>
            <a:ext cx="3384376" cy="1008112"/>
          </a:xfrm>
          <a:prstGeom prst="rect">
            <a:avLst/>
          </a:prstGeom>
        </p:spPr>
        <p:txBody>
          <a:bodyPr vert="horz" lIns="0" tIns="60949" rIns="0" bIns="60949" rtlCol="0">
            <a:normAutofit/>
          </a:bodyPr>
          <a:lstStyle>
            <a:lvl1pPr marL="0" indent="0" algn="l" defTabSz="1218987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2400" kern="120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  <a:lvl2pPr marL="609468" indent="0" algn="ctr" defTabSz="1218987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1218936" indent="0" algn="ctr" defTabSz="1218987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1828404" indent="0" algn="ctr" defTabSz="1218987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2437872" indent="0" algn="ctr" defTabSz="1218987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5pPr>
            <a:lvl6pPr marL="3047340" indent="0" algn="ctr" defTabSz="1218987" rtl="0" eaLnBrk="1" latinLnBrk="0" hangingPunct="1">
              <a:spcBef>
                <a:spcPct val="20000"/>
              </a:spcBef>
              <a:buFont typeface="Arial" pitchFamily="34" charset="0"/>
              <a:buNone/>
              <a:defRPr sz="27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656808" indent="0" algn="ctr" defTabSz="1218987" rtl="0" eaLnBrk="1" latinLnBrk="0" hangingPunct="1">
              <a:spcBef>
                <a:spcPct val="20000"/>
              </a:spcBef>
              <a:buFont typeface="Arial" pitchFamily="34" charset="0"/>
              <a:buNone/>
              <a:defRPr sz="27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4266275" indent="0" algn="ctr" defTabSz="1218987" rtl="0" eaLnBrk="1" latinLnBrk="0" hangingPunct="1">
              <a:spcBef>
                <a:spcPct val="20000"/>
              </a:spcBef>
              <a:buFont typeface="Arial" pitchFamily="34" charset="0"/>
              <a:buNone/>
              <a:defRPr sz="27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4875744" indent="0" algn="ctr" defTabSz="1218987" rtl="0" eaLnBrk="1" latinLnBrk="0" hangingPunct="1">
              <a:spcBef>
                <a:spcPct val="20000"/>
              </a:spcBef>
              <a:buFont typeface="Arial" pitchFamily="34" charset="0"/>
              <a:buNone/>
              <a:defRPr sz="27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Insights into Workforce Metrics and Trends</a:t>
            </a:r>
          </a:p>
        </p:txBody>
      </p:sp>
    </p:spTree>
    <p:extLst>
      <p:ext uri="{BB962C8B-B14F-4D97-AF65-F5344CB8AC3E}">
        <p14:creationId xmlns:p14="http://schemas.microsoft.com/office/powerpoint/2010/main" val="6864161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EAE96ED-495D-8D6E-5B17-70498D436F3D}"/>
              </a:ext>
            </a:extLst>
          </p:cNvPr>
          <p:cNvSpPr/>
          <p:nvPr/>
        </p:nvSpPr>
        <p:spPr>
          <a:xfrm>
            <a:off x="0" y="0"/>
            <a:ext cx="93610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1E4B2D-8970-D076-4747-DC6E3E233B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2853" y="8577"/>
            <a:ext cx="10051526" cy="711081"/>
          </a:xfrm>
        </p:spPr>
        <p:txBody>
          <a:bodyPr/>
          <a:lstStyle/>
          <a:p>
            <a:r>
              <a:rPr lang="en-US" b="1" dirty="0"/>
              <a:t>Diversity and Remote Work Insights</a:t>
            </a:r>
            <a:endParaRPr lang="en-US" dirty="0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F23695BB-7C79-1D6A-CE63-9B722F614927}"/>
              </a:ext>
            </a:extLst>
          </p:cNvPr>
          <p:cNvGrpSpPr/>
          <p:nvPr/>
        </p:nvGrpSpPr>
        <p:grpSpPr>
          <a:xfrm>
            <a:off x="1498501" y="2003968"/>
            <a:ext cx="3290814" cy="812802"/>
            <a:chOff x="1527858" y="1951325"/>
            <a:chExt cx="3290814" cy="812802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E04E7045-A7A6-7410-0DFD-6EE38E0132BE}"/>
                </a:ext>
              </a:extLst>
            </p:cNvPr>
            <p:cNvSpPr/>
            <p:nvPr/>
          </p:nvSpPr>
          <p:spPr>
            <a:xfrm>
              <a:off x="1527858" y="1952609"/>
              <a:ext cx="1080121" cy="810235"/>
            </a:xfrm>
            <a:custGeom>
              <a:avLst/>
              <a:gdLst>
                <a:gd name="connsiteX0" fmla="*/ 114639 w 1080121"/>
                <a:gd name="connsiteY0" fmla="*/ 0 h 810235"/>
                <a:gd name="connsiteX1" fmla="*/ 965481 w 1080121"/>
                <a:gd name="connsiteY1" fmla="*/ 0 h 810235"/>
                <a:gd name="connsiteX2" fmla="*/ 1080120 w 1080121"/>
                <a:gd name="connsiteY2" fmla="*/ 114639 h 810235"/>
                <a:gd name="connsiteX3" fmla="*/ 1080120 w 1080121"/>
                <a:gd name="connsiteY3" fmla="*/ 514042 h 810235"/>
                <a:gd name="connsiteX4" fmla="*/ 1080121 w 1080121"/>
                <a:gd name="connsiteY4" fmla="*/ 514042 h 810235"/>
                <a:gd name="connsiteX5" fmla="*/ 1080121 w 1080121"/>
                <a:gd name="connsiteY5" fmla="*/ 810235 h 810235"/>
                <a:gd name="connsiteX6" fmla="*/ 870335 w 1080121"/>
                <a:gd name="connsiteY6" fmla="*/ 687823 h 810235"/>
                <a:gd name="connsiteX7" fmla="*/ 114639 w 1080121"/>
                <a:gd name="connsiteY7" fmla="*/ 687823 h 810235"/>
                <a:gd name="connsiteX8" fmla="*/ 0 w 1080121"/>
                <a:gd name="connsiteY8" fmla="*/ 573184 h 810235"/>
                <a:gd name="connsiteX9" fmla="*/ 0 w 1080121"/>
                <a:gd name="connsiteY9" fmla="*/ 114639 h 810235"/>
                <a:gd name="connsiteX10" fmla="*/ 114639 w 1080121"/>
                <a:gd name="connsiteY10" fmla="*/ 0 h 810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0121" h="810235">
                  <a:moveTo>
                    <a:pt x="114639" y="0"/>
                  </a:moveTo>
                  <a:lnTo>
                    <a:pt x="965481" y="0"/>
                  </a:lnTo>
                  <a:cubicBezTo>
                    <a:pt x="1028794" y="0"/>
                    <a:pt x="1080120" y="51326"/>
                    <a:pt x="1080120" y="114639"/>
                  </a:cubicBezTo>
                  <a:lnTo>
                    <a:pt x="1080120" y="514042"/>
                  </a:lnTo>
                  <a:lnTo>
                    <a:pt x="1080121" y="514042"/>
                  </a:lnTo>
                  <a:lnTo>
                    <a:pt x="1080121" y="810235"/>
                  </a:lnTo>
                  <a:lnTo>
                    <a:pt x="870335" y="687823"/>
                  </a:lnTo>
                  <a:lnTo>
                    <a:pt x="114639" y="687823"/>
                  </a:lnTo>
                  <a:cubicBezTo>
                    <a:pt x="51326" y="687823"/>
                    <a:pt x="0" y="636497"/>
                    <a:pt x="0" y="573184"/>
                  </a:cubicBezTo>
                  <a:lnTo>
                    <a:pt x="0" y="114639"/>
                  </a:lnTo>
                  <a:cubicBezTo>
                    <a:pt x="0" y="51326"/>
                    <a:pt x="51326" y="0"/>
                    <a:pt x="11463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A22C3B26-97E5-5033-60FA-72641FAE73A0}"/>
                </a:ext>
              </a:extLst>
            </p:cNvPr>
            <p:cNvGrpSpPr/>
            <p:nvPr/>
          </p:nvGrpSpPr>
          <p:grpSpPr>
            <a:xfrm>
              <a:off x="2877993" y="1951325"/>
              <a:ext cx="1940679" cy="812802"/>
              <a:chOff x="2886436" y="4993637"/>
              <a:chExt cx="3034824" cy="1206548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9D0166A0-9DC6-DEC5-B5FF-C6AFFAE8BE39}"/>
                  </a:ext>
                </a:extLst>
              </p:cNvPr>
              <p:cNvSpPr/>
              <p:nvPr/>
            </p:nvSpPr>
            <p:spPr>
              <a:xfrm>
                <a:off x="2886436" y="5521699"/>
                <a:ext cx="3034824" cy="678486"/>
              </a:xfrm>
              <a:prstGeom prst="rect">
                <a:avLst/>
              </a:prstGeom>
            </p:spPr>
            <p:txBody>
              <a:bodyPr wrap="square" lIns="0" tIns="0" rIns="0" bIns="0" anchor="t">
                <a:noAutofit/>
              </a:bodyPr>
              <a:lstStyle/>
              <a:p>
                <a:r>
                  <a:rPr lang="en-US" sz="1400" dirty="0"/>
                  <a:t>Distribution of Remote Work participation.</a:t>
                </a: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94D7804A-F84F-33BA-A266-7A06CBEFFA7A}"/>
                  </a:ext>
                </a:extLst>
              </p:cNvPr>
              <p:cNvSpPr/>
              <p:nvPr/>
            </p:nvSpPr>
            <p:spPr>
              <a:xfrm>
                <a:off x="2886438" y="4993637"/>
                <a:ext cx="2783786" cy="389491"/>
              </a:xfrm>
              <a:prstGeom prst="rect">
                <a:avLst/>
              </a:prstGeom>
            </p:spPr>
            <p:txBody>
              <a:bodyPr wrap="square" lIns="0" tIns="0" rIns="0" bIns="0" anchor="b">
                <a:noAutofit/>
              </a:bodyPr>
              <a:lstStyle/>
              <a:p>
                <a:r>
                  <a:rPr lang="en-IN" sz="2000" b="1" dirty="0"/>
                  <a:t>Pie Chart 1</a:t>
                </a:r>
                <a:endParaRPr lang="en-IN" sz="2000" dirty="0"/>
              </a:p>
            </p:txBody>
          </p:sp>
        </p:grp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684CDCEE-236B-006B-CE64-853C7C41D923}"/>
              </a:ext>
            </a:extLst>
          </p:cNvPr>
          <p:cNvGrpSpPr/>
          <p:nvPr/>
        </p:nvGrpSpPr>
        <p:grpSpPr>
          <a:xfrm>
            <a:off x="4988479" y="1951325"/>
            <a:ext cx="3130285" cy="812802"/>
            <a:chOff x="4962278" y="1951325"/>
            <a:chExt cx="3130285" cy="812802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2DD3AF0E-4D79-3809-1A96-0D6CDB58520D}"/>
                </a:ext>
              </a:extLst>
            </p:cNvPr>
            <p:cNvSpPr/>
            <p:nvPr/>
          </p:nvSpPr>
          <p:spPr>
            <a:xfrm>
              <a:off x="4962278" y="1952609"/>
              <a:ext cx="1080121" cy="810235"/>
            </a:xfrm>
            <a:custGeom>
              <a:avLst/>
              <a:gdLst>
                <a:gd name="connsiteX0" fmla="*/ 114639 w 1080121"/>
                <a:gd name="connsiteY0" fmla="*/ 0 h 810235"/>
                <a:gd name="connsiteX1" fmla="*/ 965481 w 1080121"/>
                <a:gd name="connsiteY1" fmla="*/ 0 h 810235"/>
                <a:gd name="connsiteX2" fmla="*/ 1080120 w 1080121"/>
                <a:gd name="connsiteY2" fmla="*/ 114639 h 810235"/>
                <a:gd name="connsiteX3" fmla="*/ 1080120 w 1080121"/>
                <a:gd name="connsiteY3" fmla="*/ 514042 h 810235"/>
                <a:gd name="connsiteX4" fmla="*/ 1080121 w 1080121"/>
                <a:gd name="connsiteY4" fmla="*/ 514042 h 810235"/>
                <a:gd name="connsiteX5" fmla="*/ 1080121 w 1080121"/>
                <a:gd name="connsiteY5" fmla="*/ 810235 h 810235"/>
                <a:gd name="connsiteX6" fmla="*/ 870335 w 1080121"/>
                <a:gd name="connsiteY6" fmla="*/ 687823 h 810235"/>
                <a:gd name="connsiteX7" fmla="*/ 114639 w 1080121"/>
                <a:gd name="connsiteY7" fmla="*/ 687823 h 810235"/>
                <a:gd name="connsiteX8" fmla="*/ 0 w 1080121"/>
                <a:gd name="connsiteY8" fmla="*/ 573184 h 810235"/>
                <a:gd name="connsiteX9" fmla="*/ 0 w 1080121"/>
                <a:gd name="connsiteY9" fmla="*/ 114639 h 810235"/>
                <a:gd name="connsiteX10" fmla="*/ 114639 w 1080121"/>
                <a:gd name="connsiteY10" fmla="*/ 0 h 810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0121" h="810235">
                  <a:moveTo>
                    <a:pt x="114639" y="0"/>
                  </a:moveTo>
                  <a:lnTo>
                    <a:pt x="965481" y="0"/>
                  </a:lnTo>
                  <a:cubicBezTo>
                    <a:pt x="1028794" y="0"/>
                    <a:pt x="1080120" y="51326"/>
                    <a:pt x="1080120" y="114639"/>
                  </a:cubicBezTo>
                  <a:lnTo>
                    <a:pt x="1080120" y="514042"/>
                  </a:lnTo>
                  <a:lnTo>
                    <a:pt x="1080121" y="514042"/>
                  </a:lnTo>
                  <a:lnTo>
                    <a:pt x="1080121" y="810235"/>
                  </a:lnTo>
                  <a:lnTo>
                    <a:pt x="870335" y="687823"/>
                  </a:lnTo>
                  <a:lnTo>
                    <a:pt x="114639" y="687823"/>
                  </a:lnTo>
                  <a:cubicBezTo>
                    <a:pt x="51326" y="687823"/>
                    <a:pt x="0" y="636497"/>
                    <a:pt x="0" y="573184"/>
                  </a:cubicBezTo>
                  <a:lnTo>
                    <a:pt x="0" y="114639"/>
                  </a:lnTo>
                  <a:cubicBezTo>
                    <a:pt x="0" y="51326"/>
                    <a:pt x="51326" y="0"/>
                    <a:pt x="11463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07C51EE3-1418-3F01-2F2A-B1AC74512BEB}"/>
                </a:ext>
              </a:extLst>
            </p:cNvPr>
            <p:cNvGrpSpPr/>
            <p:nvPr/>
          </p:nvGrpSpPr>
          <p:grpSpPr>
            <a:xfrm>
              <a:off x="6312415" y="1951325"/>
              <a:ext cx="1780148" cy="812802"/>
              <a:chOff x="2886438" y="4993637"/>
              <a:chExt cx="2783786" cy="1206548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659B3FAB-DB23-EB58-52D6-A2D6A3915BD2}"/>
                  </a:ext>
                </a:extLst>
              </p:cNvPr>
              <p:cNvSpPr/>
              <p:nvPr/>
            </p:nvSpPr>
            <p:spPr>
              <a:xfrm>
                <a:off x="2886438" y="5521699"/>
                <a:ext cx="2783786" cy="678486"/>
              </a:xfrm>
              <a:prstGeom prst="rect">
                <a:avLst/>
              </a:prstGeom>
            </p:spPr>
            <p:txBody>
              <a:bodyPr wrap="square" lIns="0" tIns="0" rIns="0" bIns="0" anchor="t">
                <a:noAutofit/>
              </a:bodyPr>
              <a:lstStyle/>
              <a:p>
                <a:r>
                  <a:rPr lang="en-IN" sz="1400" dirty="0"/>
                  <a:t>Employee Education Levels.</a:t>
                </a: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BA4E035B-0C48-08D6-A4E5-C984C85A5058}"/>
                  </a:ext>
                </a:extLst>
              </p:cNvPr>
              <p:cNvSpPr/>
              <p:nvPr/>
            </p:nvSpPr>
            <p:spPr>
              <a:xfrm>
                <a:off x="2886438" y="4993637"/>
                <a:ext cx="2783786" cy="389491"/>
              </a:xfrm>
              <a:prstGeom prst="rect">
                <a:avLst/>
              </a:prstGeom>
            </p:spPr>
            <p:txBody>
              <a:bodyPr wrap="square" lIns="0" tIns="0" rIns="0" bIns="0" anchor="b">
                <a:noAutofit/>
              </a:bodyPr>
              <a:lstStyle/>
              <a:p>
                <a:r>
                  <a:rPr lang="en-IN" sz="2000" b="1" dirty="0"/>
                  <a:t>Pie Chart 2</a:t>
                </a:r>
                <a:endParaRPr lang="en-IN" sz="2000" dirty="0"/>
              </a:p>
            </p:txBody>
          </p:sp>
        </p:grp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0521F0C6-2059-0B0B-2E81-EC44B1B51611}"/>
              </a:ext>
            </a:extLst>
          </p:cNvPr>
          <p:cNvGrpSpPr/>
          <p:nvPr/>
        </p:nvGrpSpPr>
        <p:grpSpPr>
          <a:xfrm>
            <a:off x="8449099" y="1951325"/>
            <a:ext cx="3460619" cy="812802"/>
            <a:chOff x="8341279" y="1951325"/>
            <a:chExt cx="3460619" cy="812802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EB8BA1BC-AC7D-44ED-0BAC-6FA0989EB31C}"/>
                </a:ext>
              </a:extLst>
            </p:cNvPr>
            <p:cNvSpPr/>
            <p:nvPr/>
          </p:nvSpPr>
          <p:spPr>
            <a:xfrm>
              <a:off x="8341279" y="1952609"/>
              <a:ext cx="1080121" cy="810235"/>
            </a:xfrm>
            <a:custGeom>
              <a:avLst/>
              <a:gdLst>
                <a:gd name="connsiteX0" fmla="*/ 114639 w 1080121"/>
                <a:gd name="connsiteY0" fmla="*/ 0 h 810235"/>
                <a:gd name="connsiteX1" fmla="*/ 965481 w 1080121"/>
                <a:gd name="connsiteY1" fmla="*/ 0 h 810235"/>
                <a:gd name="connsiteX2" fmla="*/ 1080120 w 1080121"/>
                <a:gd name="connsiteY2" fmla="*/ 114639 h 810235"/>
                <a:gd name="connsiteX3" fmla="*/ 1080120 w 1080121"/>
                <a:gd name="connsiteY3" fmla="*/ 514042 h 810235"/>
                <a:gd name="connsiteX4" fmla="*/ 1080121 w 1080121"/>
                <a:gd name="connsiteY4" fmla="*/ 514042 h 810235"/>
                <a:gd name="connsiteX5" fmla="*/ 1080121 w 1080121"/>
                <a:gd name="connsiteY5" fmla="*/ 810235 h 810235"/>
                <a:gd name="connsiteX6" fmla="*/ 870335 w 1080121"/>
                <a:gd name="connsiteY6" fmla="*/ 687823 h 810235"/>
                <a:gd name="connsiteX7" fmla="*/ 114639 w 1080121"/>
                <a:gd name="connsiteY7" fmla="*/ 687823 h 810235"/>
                <a:gd name="connsiteX8" fmla="*/ 0 w 1080121"/>
                <a:gd name="connsiteY8" fmla="*/ 573184 h 810235"/>
                <a:gd name="connsiteX9" fmla="*/ 0 w 1080121"/>
                <a:gd name="connsiteY9" fmla="*/ 114639 h 810235"/>
                <a:gd name="connsiteX10" fmla="*/ 114639 w 1080121"/>
                <a:gd name="connsiteY10" fmla="*/ 0 h 810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0121" h="810235">
                  <a:moveTo>
                    <a:pt x="114639" y="0"/>
                  </a:moveTo>
                  <a:lnTo>
                    <a:pt x="965481" y="0"/>
                  </a:lnTo>
                  <a:cubicBezTo>
                    <a:pt x="1028794" y="0"/>
                    <a:pt x="1080120" y="51326"/>
                    <a:pt x="1080120" y="114639"/>
                  </a:cubicBezTo>
                  <a:lnTo>
                    <a:pt x="1080120" y="514042"/>
                  </a:lnTo>
                  <a:lnTo>
                    <a:pt x="1080121" y="514042"/>
                  </a:lnTo>
                  <a:lnTo>
                    <a:pt x="1080121" y="810235"/>
                  </a:lnTo>
                  <a:lnTo>
                    <a:pt x="870335" y="687823"/>
                  </a:lnTo>
                  <a:lnTo>
                    <a:pt x="114639" y="687823"/>
                  </a:lnTo>
                  <a:cubicBezTo>
                    <a:pt x="51326" y="687823"/>
                    <a:pt x="0" y="636497"/>
                    <a:pt x="0" y="573184"/>
                  </a:cubicBezTo>
                  <a:lnTo>
                    <a:pt x="0" y="114639"/>
                  </a:lnTo>
                  <a:cubicBezTo>
                    <a:pt x="0" y="51326"/>
                    <a:pt x="51326" y="0"/>
                    <a:pt x="1146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89D40BB4-D3C5-9E64-915E-0748693380C3}"/>
                </a:ext>
              </a:extLst>
            </p:cNvPr>
            <p:cNvGrpSpPr/>
            <p:nvPr/>
          </p:nvGrpSpPr>
          <p:grpSpPr>
            <a:xfrm>
              <a:off x="9691415" y="1951325"/>
              <a:ext cx="2110483" cy="812802"/>
              <a:chOff x="2886436" y="4993637"/>
              <a:chExt cx="3300362" cy="1206548"/>
            </a:xfrm>
          </p:grpSpPr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336020B4-2BBE-43BF-96D8-497B497194E8}"/>
                  </a:ext>
                </a:extLst>
              </p:cNvPr>
              <p:cNvSpPr/>
              <p:nvPr/>
            </p:nvSpPr>
            <p:spPr>
              <a:xfrm>
                <a:off x="2886436" y="5521699"/>
                <a:ext cx="3300362" cy="678486"/>
              </a:xfrm>
              <a:prstGeom prst="rect">
                <a:avLst/>
              </a:prstGeom>
            </p:spPr>
            <p:txBody>
              <a:bodyPr wrap="square" lIns="0" tIns="0" rIns="0" bIns="0" anchor="t">
                <a:noAutofit/>
              </a:bodyPr>
              <a:lstStyle/>
              <a:p>
                <a:r>
                  <a:rPr lang="en-US" sz="1400" dirty="0"/>
                  <a:t>Technology has the highest employees; focus on Finance and Media to improve diversity.</a:t>
                </a:r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A954CF3E-1405-D890-CFE3-35854671E431}"/>
                  </a:ext>
                </a:extLst>
              </p:cNvPr>
              <p:cNvSpPr/>
              <p:nvPr/>
            </p:nvSpPr>
            <p:spPr>
              <a:xfrm>
                <a:off x="2886438" y="4993637"/>
                <a:ext cx="2783786" cy="389491"/>
              </a:xfrm>
              <a:prstGeom prst="rect">
                <a:avLst/>
              </a:prstGeom>
            </p:spPr>
            <p:txBody>
              <a:bodyPr wrap="square" lIns="0" tIns="0" rIns="0" bIns="0" anchor="b">
                <a:noAutofit/>
              </a:bodyPr>
              <a:lstStyle/>
              <a:p>
                <a:r>
                  <a:rPr lang="en-IN" sz="2000" b="1" dirty="0"/>
                  <a:t>Key Insight</a:t>
                </a:r>
                <a:r>
                  <a:rPr lang="en-IN" sz="2000" dirty="0"/>
                  <a:t>:</a:t>
                </a:r>
              </a:p>
            </p:txBody>
          </p:sp>
        </p:grpSp>
      </p:grpSp>
      <p:graphicFrame>
        <p:nvGraphicFramePr>
          <p:cNvPr id="44" name="Chart 43">
            <a:extLst>
              <a:ext uri="{FF2B5EF4-FFF2-40B4-BE49-F238E27FC236}">
                <a16:creationId xmlns:a16="http://schemas.microsoft.com/office/drawing/2014/main" id="{8CCBD0EC-2CB0-94F3-5260-8A38477DB78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26762299"/>
              </p:ext>
            </p:extLst>
          </p:nvPr>
        </p:nvGraphicFramePr>
        <p:xfrm>
          <a:off x="1459344" y="3429000"/>
          <a:ext cx="10132291" cy="30243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7" name="Rectangle 46">
            <a:extLst>
              <a:ext uri="{FF2B5EF4-FFF2-40B4-BE49-F238E27FC236}">
                <a16:creationId xmlns:a16="http://schemas.microsoft.com/office/drawing/2014/main" id="{A9E92A01-EBEF-E153-DDB8-27605AACA2D8}"/>
              </a:ext>
            </a:extLst>
          </p:cNvPr>
          <p:cNvSpPr/>
          <p:nvPr/>
        </p:nvSpPr>
        <p:spPr>
          <a:xfrm>
            <a:off x="1627032" y="2003968"/>
            <a:ext cx="876682" cy="591845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/>
          <a:p>
            <a:pPr algn="ctr">
              <a:lnSpc>
                <a:spcPct val="110000"/>
              </a:lnSpc>
            </a:pPr>
            <a:r>
              <a:rPr lang="en-IN" sz="32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Open Sans" panose="020B0606030504020204" pitchFamily="34" charset="0"/>
              </a:rPr>
              <a:t>35</a:t>
            </a:r>
            <a:r>
              <a:rPr lang="en-IN" sz="16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Open Sans" panose="020B0606030504020204" pitchFamily="34" charset="0"/>
              </a:rPr>
              <a:t>%</a:t>
            </a:r>
            <a:endParaRPr lang="en-IN" sz="3200" dirty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Open Sans" panose="020B0606030504020204" pitchFamily="34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22339830-80FD-8E36-E6D5-11FDA2A4FE36}"/>
              </a:ext>
            </a:extLst>
          </p:cNvPr>
          <p:cNvSpPr/>
          <p:nvPr/>
        </p:nvSpPr>
        <p:spPr>
          <a:xfrm>
            <a:off x="5088690" y="2003968"/>
            <a:ext cx="876682" cy="591845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/>
          <a:p>
            <a:pPr algn="ctr">
              <a:lnSpc>
                <a:spcPct val="110000"/>
              </a:lnSpc>
            </a:pPr>
            <a:r>
              <a:rPr lang="en-IN" sz="32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Open Sans" panose="020B0606030504020204" pitchFamily="34" charset="0"/>
              </a:rPr>
              <a:t>40</a:t>
            </a:r>
            <a:r>
              <a:rPr lang="en-IN" sz="16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Open Sans" panose="020B0606030504020204" pitchFamily="34" charset="0"/>
              </a:rPr>
              <a:t>%</a:t>
            </a:r>
            <a:endParaRPr lang="en-IN" sz="3200" dirty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Open Sans" panose="020B0606030504020204" pitchFamily="34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7650A43-47DC-618F-67FE-EE0DDBD52085}"/>
              </a:ext>
            </a:extLst>
          </p:cNvPr>
          <p:cNvSpPr/>
          <p:nvPr/>
        </p:nvSpPr>
        <p:spPr>
          <a:xfrm>
            <a:off x="8550347" y="2003968"/>
            <a:ext cx="876682" cy="591845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/>
          <a:p>
            <a:pPr algn="ctr">
              <a:lnSpc>
                <a:spcPct val="110000"/>
              </a:lnSpc>
            </a:pPr>
            <a:r>
              <a:rPr lang="en-IN" sz="32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Open Sans" panose="020B0606030504020204" pitchFamily="34" charset="0"/>
              </a:rPr>
              <a:t>60</a:t>
            </a:r>
            <a:r>
              <a:rPr lang="en-IN" sz="16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Open Sans" panose="020B0606030504020204" pitchFamily="34" charset="0"/>
              </a:rPr>
              <a:t>%</a:t>
            </a:r>
            <a:endParaRPr lang="en-IN" sz="3200" dirty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Open Sans" panose="020B0606030504020204" pitchFamily="34" charset="0"/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38838EB5-ABE1-4313-A01F-A35B03DDAB81}"/>
              </a:ext>
            </a:extLst>
          </p:cNvPr>
          <p:cNvSpPr>
            <a:spLocks noGrp="1" noChangeArrowheads="1"/>
          </p:cNvSpPr>
          <p:nvPr>
            <p:ph type="body" sz="quarter" idx="13"/>
          </p:nvPr>
        </p:nvSpPr>
        <p:spPr bwMode="auto">
          <a:xfrm>
            <a:off x="1522469" y="685004"/>
            <a:ext cx="9324091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Pie Chart 1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Displays the distribution of employees participating in remote work.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Pie Chart 2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Shows the distribution of employees based on their education levels.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Key Insight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Technology has the highest employee count; focus on enhancing diversity in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Finance and Media sectors.</a:t>
            </a:r>
          </a:p>
        </p:txBody>
      </p:sp>
    </p:spTree>
    <p:extLst>
      <p:ext uri="{BB962C8B-B14F-4D97-AF65-F5344CB8AC3E}">
        <p14:creationId xmlns:p14="http://schemas.microsoft.com/office/powerpoint/2010/main" val="27149192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AE78B76-BCD3-4F48-A4E2-0B349AD1F3E2}"/>
              </a:ext>
            </a:extLst>
          </p:cNvPr>
          <p:cNvSpPr txBox="1">
            <a:spLocks/>
          </p:cNvSpPr>
          <p:nvPr/>
        </p:nvSpPr>
        <p:spPr>
          <a:xfrm>
            <a:off x="3217834" y="2870633"/>
            <a:ext cx="5930678" cy="711081"/>
          </a:xfrm>
          <a:prstGeom prst="rect">
            <a:avLst/>
          </a:prstGeom>
        </p:spPr>
        <p:txBody>
          <a:bodyPr>
            <a:normAutofit fontScale="67500" lnSpcReduction="20000"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/>
              <a:t>.</a:t>
            </a:r>
            <a:br>
              <a:rPr lang="en-IN"/>
            </a:br>
            <a:endParaRPr lang="en-IN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7D429DF-574B-4EA8-A45B-C77CF07D7A53}"/>
              </a:ext>
            </a:extLst>
          </p:cNvPr>
          <p:cNvSpPr/>
          <p:nvPr/>
        </p:nvSpPr>
        <p:spPr>
          <a:xfrm>
            <a:off x="0" y="0"/>
            <a:ext cx="93610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9">
            <a:extLst>
              <a:ext uri="{FF2B5EF4-FFF2-40B4-BE49-F238E27FC236}">
                <a16:creationId xmlns:a16="http://schemas.microsoft.com/office/drawing/2014/main" id="{AB9D8D98-6347-4DA7-A3B5-5332125C1ABA}"/>
              </a:ext>
            </a:extLst>
          </p:cNvPr>
          <p:cNvSpPr txBox="1">
            <a:spLocks/>
          </p:cNvSpPr>
          <p:nvPr/>
        </p:nvSpPr>
        <p:spPr>
          <a:xfrm>
            <a:off x="1527858" y="274639"/>
            <a:ext cx="10051526" cy="711081"/>
          </a:xfrm>
          <a:prstGeom prst="rect">
            <a:avLst/>
          </a:prstGeom>
        </p:spPr>
        <p:txBody>
          <a:bodyPr vert="horz" lIns="0" tIns="60949" rIns="0" bIns="60949" rtlCol="0" anchor="ctr">
            <a:normAutofit/>
          </a:bodyPr>
          <a:lstStyle>
            <a:lvl1pPr algn="ctr" defTabSz="1218987" rtl="0" eaLnBrk="1" latinLnBrk="0" hangingPunct="1">
              <a:spcBef>
                <a:spcPct val="0"/>
              </a:spcBef>
              <a:buNone/>
              <a:defRPr sz="3600" b="0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Open Sans" pitchFamily="34" charset="0"/>
                <a:cs typeface="Open Sans" pitchFamily="34" charset="0"/>
              </a:defRPr>
            </a:lvl1pPr>
          </a:lstStyle>
          <a:p>
            <a:r>
              <a:rPr lang="en-IN" b="1" dirty="0">
                <a:solidFill>
                  <a:schemeClr val="accent2"/>
                </a:solidFill>
              </a:rPr>
              <a:t>Recommendations and Key Concerns</a:t>
            </a:r>
            <a:endParaRPr lang="en-IN" dirty="0">
              <a:solidFill>
                <a:schemeClr val="accent2"/>
              </a:solidFill>
            </a:endParaRPr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DB7B760D-04A3-45A9-8E11-0A8E7FB18229}"/>
              </a:ext>
            </a:extLst>
          </p:cNvPr>
          <p:cNvSpPr txBox="1">
            <a:spLocks/>
          </p:cNvSpPr>
          <p:nvPr/>
        </p:nvSpPr>
        <p:spPr>
          <a:xfrm>
            <a:off x="1629916" y="985720"/>
            <a:ext cx="9956342" cy="550813"/>
          </a:xfrm>
          <a:prstGeom prst="rect">
            <a:avLst/>
          </a:prstGeom>
        </p:spPr>
        <p:txBody>
          <a:bodyPr>
            <a:noAutofit/>
          </a:bodyPr>
          <a:lstStyle>
            <a:lvl1pPr marL="457120" indent="-457120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990427" indent="-380933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52373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213322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74272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335221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BAD0164-0EA1-4120-9366-DED5A8C1181E}"/>
              </a:ext>
            </a:extLst>
          </p:cNvPr>
          <p:cNvSpPr/>
          <p:nvPr/>
        </p:nvSpPr>
        <p:spPr>
          <a:xfrm>
            <a:off x="1479905" y="3045287"/>
            <a:ext cx="4497968" cy="1544203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9A8505C8-835C-4A30-ABFB-FB6D0EC20DF6}"/>
              </a:ext>
            </a:extLst>
          </p:cNvPr>
          <p:cNvSpPr/>
          <p:nvPr/>
        </p:nvSpPr>
        <p:spPr>
          <a:xfrm>
            <a:off x="1659690" y="2806963"/>
            <a:ext cx="4412125" cy="154420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9B1A241-F50F-41DE-983F-6A3DDE7D292D}"/>
              </a:ext>
            </a:extLst>
          </p:cNvPr>
          <p:cNvSpPr/>
          <p:nvPr/>
        </p:nvSpPr>
        <p:spPr>
          <a:xfrm>
            <a:off x="6799010" y="3015265"/>
            <a:ext cx="4497968" cy="1544203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8098CAF-0378-4674-93DA-226EF19C7007}"/>
              </a:ext>
            </a:extLst>
          </p:cNvPr>
          <p:cNvSpPr/>
          <p:nvPr/>
        </p:nvSpPr>
        <p:spPr>
          <a:xfrm>
            <a:off x="6952571" y="2777194"/>
            <a:ext cx="4412125" cy="154420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B0AD4328-31BD-4F6B-99F5-A9176DCF4DFB}"/>
              </a:ext>
            </a:extLst>
          </p:cNvPr>
          <p:cNvSpPr/>
          <p:nvPr/>
        </p:nvSpPr>
        <p:spPr>
          <a:xfrm>
            <a:off x="1339905" y="5100178"/>
            <a:ext cx="4497968" cy="1544203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6CE6FB5-DB0E-462A-BE1A-5174EA78AD20}"/>
              </a:ext>
            </a:extLst>
          </p:cNvPr>
          <p:cNvSpPr/>
          <p:nvPr/>
        </p:nvSpPr>
        <p:spPr>
          <a:xfrm>
            <a:off x="1501392" y="4878889"/>
            <a:ext cx="4412125" cy="154420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AD4EB1EE-4F91-451F-851E-9DCB2D310B50}"/>
              </a:ext>
            </a:extLst>
          </p:cNvPr>
          <p:cNvSpPr/>
          <p:nvPr/>
        </p:nvSpPr>
        <p:spPr>
          <a:xfrm>
            <a:off x="7081416" y="4963697"/>
            <a:ext cx="4497968" cy="1544203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C2E744C4-A03F-42B7-9B4B-F1EE153A6B77}"/>
              </a:ext>
            </a:extLst>
          </p:cNvPr>
          <p:cNvSpPr/>
          <p:nvPr/>
        </p:nvSpPr>
        <p:spPr>
          <a:xfrm>
            <a:off x="7258446" y="4763552"/>
            <a:ext cx="4412125" cy="154420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FE85EDA-8C31-402F-AF85-183BDEDCFFBC}"/>
              </a:ext>
            </a:extLst>
          </p:cNvPr>
          <p:cNvGrpSpPr/>
          <p:nvPr/>
        </p:nvGrpSpPr>
        <p:grpSpPr>
          <a:xfrm>
            <a:off x="2082568" y="3002428"/>
            <a:ext cx="3672408" cy="1117780"/>
            <a:chOff x="2349996" y="2013991"/>
            <a:chExt cx="3672408" cy="1117780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B24E004-C25E-4323-9B0E-0D80E7ADD94E}"/>
                </a:ext>
              </a:extLst>
            </p:cNvPr>
            <p:cNvSpPr/>
            <p:nvPr/>
          </p:nvSpPr>
          <p:spPr>
            <a:xfrm>
              <a:off x="2349996" y="2126686"/>
              <a:ext cx="3672408" cy="1005085"/>
            </a:xfrm>
            <a:prstGeom prst="rect">
              <a:avLst/>
            </a:prstGeom>
          </p:spPr>
          <p:txBody>
            <a:bodyPr wrap="square" lIns="0" tIns="0" rIns="0" bIns="0" anchor="t">
              <a:noAutofit/>
            </a:bodyPr>
            <a:lstStyle/>
            <a:p>
              <a:r>
                <a:rPr lang="en-US" sz="1600" b="1" dirty="0"/>
                <a:t>Work-Life Balance</a:t>
              </a:r>
              <a:r>
                <a:rPr lang="en-US" sz="1600" dirty="0"/>
                <a:t>: Enhance engagement for employees in the "Low" satisfaction category.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3A5DE65-DAB2-45CE-8A7C-6E4068F5F2E6}"/>
                </a:ext>
              </a:extLst>
            </p:cNvPr>
            <p:cNvSpPr/>
            <p:nvPr/>
          </p:nvSpPr>
          <p:spPr>
            <a:xfrm>
              <a:off x="2349996" y="2013991"/>
              <a:ext cx="3672408" cy="280797"/>
            </a:xfrm>
            <a:prstGeom prst="rect">
              <a:avLst/>
            </a:prstGeom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110000"/>
                </a:lnSpc>
              </a:pPr>
              <a:endParaRPr lang="en-IN" sz="2000" b="1" dirty="0">
                <a:solidFill>
                  <a:schemeClr val="tx1">
                    <a:lumMod val="85000"/>
                    <a:lumOff val="1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91DE299-6E26-4FBC-98E5-E9F47E104E03}"/>
              </a:ext>
            </a:extLst>
          </p:cNvPr>
          <p:cNvGrpSpPr/>
          <p:nvPr/>
        </p:nvGrpSpPr>
        <p:grpSpPr>
          <a:xfrm>
            <a:off x="7359728" y="3226173"/>
            <a:ext cx="3672408" cy="949128"/>
            <a:chOff x="2349996" y="2013991"/>
            <a:chExt cx="3672408" cy="949128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76B6D20A-8A62-4629-99F9-D3980061DC86}"/>
                </a:ext>
              </a:extLst>
            </p:cNvPr>
            <p:cNvSpPr/>
            <p:nvPr/>
          </p:nvSpPr>
          <p:spPr>
            <a:xfrm>
              <a:off x="2349996" y="2013991"/>
              <a:ext cx="3672408" cy="949128"/>
            </a:xfrm>
            <a:prstGeom prst="rect">
              <a:avLst/>
            </a:prstGeom>
          </p:spPr>
          <p:txBody>
            <a:bodyPr wrap="square" lIns="0" tIns="0" rIns="0" bIns="0" anchor="t">
              <a:noAutofit/>
            </a:bodyPr>
            <a:lstStyle/>
            <a:p>
              <a:r>
                <a:rPr lang="en-US" sz="1600" b="1" dirty="0"/>
                <a:t>Younger Workforce</a:t>
              </a:r>
              <a:r>
                <a:rPr lang="en-US" sz="1600" dirty="0"/>
                <a:t>: Introduce mentorship and career development programs.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E255C2C-098D-4D29-B86C-60B44C2181E6}"/>
                </a:ext>
              </a:extLst>
            </p:cNvPr>
            <p:cNvSpPr/>
            <p:nvPr/>
          </p:nvSpPr>
          <p:spPr>
            <a:xfrm>
              <a:off x="2349996" y="2013991"/>
              <a:ext cx="3672408" cy="280797"/>
            </a:xfrm>
            <a:prstGeom prst="rect">
              <a:avLst/>
            </a:prstGeom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110000"/>
                </a:lnSpc>
              </a:pPr>
              <a:endParaRPr lang="en-IN" sz="2000" b="1" dirty="0">
                <a:solidFill>
                  <a:schemeClr val="tx1">
                    <a:lumMod val="85000"/>
                    <a:lumOff val="1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655692A-BCDA-4D46-8008-010625EA1C75}"/>
              </a:ext>
            </a:extLst>
          </p:cNvPr>
          <p:cNvGrpSpPr/>
          <p:nvPr/>
        </p:nvGrpSpPr>
        <p:grpSpPr>
          <a:xfrm>
            <a:off x="1892685" y="5294641"/>
            <a:ext cx="3672408" cy="949128"/>
            <a:chOff x="2349996" y="2013991"/>
            <a:chExt cx="3672408" cy="949128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18EE2538-79AE-4865-9619-E957392BC8E2}"/>
                </a:ext>
              </a:extLst>
            </p:cNvPr>
            <p:cNvSpPr/>
            <p:nvPr/>
          </p:nvSpPr>
          <p:spPr>
            <a:xfrm>
              <a:off x="2349996" y="2013991"/>
              <a:ext cx="3672408" cy="949128"/>
            </a:xfrm>
            <a:prstGeom prst="rect">
              <a:avLst/>
            </a:prstGeom>
          </p:spPr>
          <p:txBody>
            <a:bodyPr wrap="square" lIns="0" tIns="0" rIns="0" bIns="0" anchor="t">
              <a:noAutofit/>
            </a:bodyPr>
            <a:lstStyle/>
            <a:p>
              <a:r>
                <a:rPr lang="en-US" sz="1600" b="1" dirty="0"/>
                <a:t>High Attrition Rate (90.65%)</a:t>
              </a:r>
              <a:r>
                <a:rPr lang="en-US" sz="1600" dirty="0"/>
                <a:t>: Requires urgent attention. Analyze reasons for leaving to improve retention.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7E153C6-FA12-4887-ACF6-EA0749BA8086}"/>
                </a:ext>
              </a:extLst>
            </p:cNvPr>
            <p:cNvSpPr/>
            <p:nvPr/>
          </p:nvSpPr>
          <p:spPr>
            <a:xfrm>
              <a:off x="2349996" y="2013991"/>
              <a:ext cx="3672408" cy="280797"/>
            </a:xfrm>
            <a:prstGeom prst="rect">
              <a:avLst/>
            </a:prstGeom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110000"/>
                </a:lnSpc>
              </a:pPr>
              <a:endParaRPr lang="en-IN" sz="2000" b="1" dirty="0">
                <a:solidFill>
                  <a:schemeClr val="tx1">
                    <a:lumMod val="85000"/>
                    <a:lumOff val="1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DC739DB-427C-4B7C-9DE6-8AAFE887B66C}"/>
              </a:ext>
            </a:extLst>
          </p:cNvPr>
          <p:cNvGrpSpPr/>
          <p:nvPr/>
        </p:nvGrpSpPr>
        <p:grpSpPr>
          <a:xfrm>
            <a:off x="7466446" y="4963697"/>
            <a:ext cx="3898250" cy="261800"/>
            <a:chOff x="2124154" y="2013991"/>
            <a:chExt cx="3898250" cy="321905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C70A604-6A86-4642-BB3C-74A5F07EA751}"/>
                </a:ext>
              </a:extLst>
            </p:cNvPr>
            <p:cNvSpPr/>
            <p:nvPr/>
          </p:nvSpPr>
          <p:spPr>
            <a:xfrm>
              <a:off x="2124154" y="2126719"/>
              <a:ext cx="3898250" cy="3106322"/>
            </a:xfrm>
            <a:prstGeom prst="rect">
              <a:avLst/>
            </a:prstGeom>
          </p:spPr>
          <p:txBody>
            <a:bodyPr wrap="square" lIns="0" tIns="0" rIns="0" bIns="0" anchor="t">
              <a:noAutofit/>
            </a:bodyPr>
            <a:lstStyle/>
            <a:p>
              <a:r>
                <a:rPr lang="en-US" sz="1800" dirty="0"/>
                <a:t>Gender </a:t>
              </a:r>
              <a:r>
                <a:rPr lang="en-US" sz="1800" b="1" dirty="0"/>
                <a:t>diversity efforts</a:t>
              </a:r>
              <a:r>
                <a:rPr lang="en-US" sz="1800" dirty="0"/>
                <a:t> could aim to better balance male and female representation in leadership and other roles.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C3BCFD08-14F7-43A5-ACDE-2871EABF71E1}"/>
                </a:ext>
              </a:extLst>
            </p:cNvPr>
            <p:cNvSpPr/>
            <p:nvPr/>
          </p:nvSpPr>
          <p:spPr>
            <a:xfrm>
              <a:off x="2349996" y="2013991"/>
              <a:ext cx="3672408" cy="280797"/>
            </a:xfrm>
            <a:prstGeom prst="rect">
              <a:avLst/>
            </a:prstGeom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110000"/>
                </a:lnSpc>
              </a:pPr>
              <a:endParaRPr lang="en-IN" sz="2000" b="1" dirty="0">
                <a:solidFill>
                  <a:schemeClr val="tx1">
                    <a:lumMod val="85000"/>
                    <a:lumOff val="1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F2943E68-13D8-4CCB-AD71-7AC23D047957}"/>
              </a:ext>
            </a:extLst>
          </p:cNvPr>
          <p:cNvSpPr/>
          <p:nvPr/>
        </p:nvSpPr>
        <p:spPr>
          <a:xfrm>
            <a:off x="1527858" y="5670263"/>
            <a:ext cx="6768752" cy="591641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/>
          <a:p>
            <a:pPr>
              <a:lnSpc>
                <a:spcPct val="110000"/>
              </a:lnSpc>
            </a:pPr>
            <a:endParaRPr lang="en-IN" sz="1600" dirty="0">
              <a:solidFill>
                <a:schemeClr val="tx1">
                  <a:lumMod val="85000"/>
                  <a:lumOff val="15000"/>
                </a:schemeClr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A72337D0-8EFA-4D68-9BB7-22B9303682C9}"/>
              </a:ext>
            </a:extLst>
          </p:cNvPr>
          <p:cNvSpPr/>
          <p:nvPr/>
        </p:nvSpPr>
        <p:spPr>
          <a:xfrm>
            <a:off x="4304637" y="1115932"/>
            <a:ext cx="4497968" cy="1544203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84C0265B-764D-4C05-B6AF-81F8B682CB63}"/>
              </a:ext>
            </a:extLst>
          </p:cNvPr>
          <p:cNvSpPr/>
          <p:nvPr/>
        </p:nvSpPr>
        <p:spPr>
          <a:xfrm>
            <a:off x="4581792" y="930675"/>
            <a:ext cx="4412125" cy="154420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833D324-C850-4323-81B4-CB4ED0C70F75}"/>
              </a:ext>
            </a:extLst>
          </p:cNvPr>
          <p:cNvSpPr/>
          <p:nvPr/>
        </p:nvSpPr>
        <p:spPr>
          <a:xfrm>
            <a:off x="4683850" y="1121182"/>
            <a:ext cx="441212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Remote Work</a:t>
            </a:r>
            <a:r>
              <a:rPr lang="en-US" dirty="0"/>
              <a:t>: Offer flexible options to improve satisfaction and productivity.</a:t>
            </a:r>
          </a:p>
        </p:txBody>
      </p:sp>
    </p:spTree>
    <p:extLst>
      <p:ext uri="{BB962C8B-B14F-4D97-AF65-F5344CB8AC3E}">
        <p14:creationId xmlns:p14="http://schemas.microsoft.com/office/powerpoint/2010/main" val="12594643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C66AC57-EDDE-4DB5-AA47-4EA93370E91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E343072D-4331-452F-BE38-4EEE84F63F3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0" name="Picture Placeholder 13" descr="A person carrying books and a backpack&#10;&#10;Description automatically generated">
            <a:extLst>
              <a:ext uri="{FF2B5EF4-FFF2-40B4-BE49-F238E27FC236}">
                <a16:creationId xmlns:a16="http://schemas.microsoft.com/office/drawing/2014/main" id="{0038D5A1-B661-4A85-87EE-A4A3E47ECF7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836" t="3317" r="21435" b="3317"/>
          <a:stretch/>
        </p:blipFill>
        <p:spPr>
          <a:xfrm>
            <a:off x="0" y="1"/>
            <a:ext cx="6949440" cy="6851469"/>
          </a:xfrm>
          <a:custGeom>
            <a:avLst/>
            <a:gdLst>
              <a:gd name="connsiteX0" fmla="*/ 0 w 6949440"/>
              <a:gd name="connsiteY0" fmla="*/ 0 h 6851469"/>
              <a:gd name="connsiteX1" fmla="*/ 5807506 w 6949440"/>
              <a:gd name="connsiteY1" fmla="*/ 0 h 6851469"/>
              <a:gd name="connsiteX2" fmla="*/ 6949440 w 6949440"/>
              <a:gd name="connsiteY2" fmla="*/ 1141934 h 6851469"/>
              <a:gd name="connsiteX3" fmla="*/ 6949440 w 6949440"/>
              <a:gd name="connsiteY3" fmla="*/ 5709535 h 6851469"/>
              <a:gd name="connsiteX4" fmla="*/ 5807506 w 6949440"/>
              <a:gd name="connsiteY4" fmla="*/ 6851469 h 6851469"/>
              <a:gd name="connsiteX5" fmla="*/ 0 w 6949440"/>
              <a:gd name="connsiteY5" fmla="*/ 6851469 h 6851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49440" h="6851469">
                <a:moveTo>
                  <a:pt x="0" y="0"/>
                </a:moveTo>
                <a:lnTo>
                  <a:pt x="5807506" y="0"/>
                </a:lnTo>
                <a:cubicBezTo>
                  <a:pt x="6438179" y="0"/>
                  <a:pt x="6949440" y="511261"/>
                  <a:pt x="6949440" y="1141934"/>
                </a:cubicBezTo>
                <a:lnTo>
                  <a:pt x="6949440" y="5709535"/>
                </a:lnTo>
                <a:cubicBezTo>
                  <a:pt x="6949440" y="6340208"/>
                  <a:pt x="6438179" y="6851469"/>
                  <a:pt x="5807506" y="6851469"/>
                </a:cubicBezTo>
                <a:lnTo>
                  <a:pt x="0" y="6851469"/>
                </a:lnTo>
                <a:close/>
              </a:path>
            </a:pathLst>
          </a:custGeom>
        </p:spPr>
      </p:pic>
      <p:sp>
        <p:nvSpPr>
          <p:cNvPr id="61" name="Rectangle 60">
            <a:extLst>
              <a:ext uri="{FF2B5EF4-FFF2-40B4-BE49-F238E27FC236}">
                <a16:creationId xmlns:a16="http://schemas.microsoft.com/office/drawing/2014/main" id="{20EE4DF8-0757-44CA-AA6A-0BDD6697F472}"/>
              </a:ext>
            </a:extLst>
          </p:cNvPr>
          <p:cNvSpPr/>
          <p:nvPr/>
        </p:nvSpPr>
        <p:spPr>
          <a:xfrm>
            <a:off x="0" y="0"/>
            <a:ext cx="93610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5ACA441-75F8-42A5-9BB7-96737EF1EA76}"/>
              </a:ext>
            </a:extLst>
          </p:cNvPr>
          <p:cNvSpPr txBox="1"/>
          <p:nvPr/>
        </p:nvSpPr>
        <p:spPr>
          <a:xfrm>
            <a:off x="7611794" y="703700"/>
            <a:ext cx="3669387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US" sz="4400" b="1" i="0" dirty="0">
                <a:solidFill>
                  <a:schemeClr val="bg1"/>
                </a:solidFill>
                <a:effectLst/>
                <a:latin typeface="Segoe UI Black" panose="020B0A02040204020203" pitchFamily="34" charset="0"/>
                <a:ea typeface="Segoe UI Black" panose="020B0A02040204020203" pitchFamily="34" charset="0"/>
              </a:rPr>
              <a:t>Conclusion</a:t>
            </a:r>
            <a:endParaRPr lang="en-US" sz="4400" b="1" dirty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56426536-B84B-4064-AC3D-07E10A9922F0}"/>
              </a:ext>
            </a:extLst>
          </p:cNvPr>
          <p:cNvSpPr/>
          <p:nvPr/>
        </p:nvSpPr>
        <p:spPr>
          <a:xfrm>
            <a:off x="7803774" y="1333368"/>
            <a:ext cx="3674514" cy="1026943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/>
          <a:p>
            <a:pPr>
              <a:lnSpc>
                <a:spcPct val="110000"/>
              </a:lnSpc>
            </a:pPr>
            <a:endParaRPr lang="en-IN" sz="1600" dirty="0">
              <a:solidFill>
                <a:schemeClr val="bg1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6C88790B-5592-438F-B896-FD0129BC3890}"/>
              </a:ext>
            </a:extLst>
          </p:cNvPr>
          <p:cNvSpPr/>
          <p:nvPr/>
        </p:nvSpPr>
        <p:spPr>
          <a:xfrm>
            <a:off x="7402503" y="4072819"/>
            <a:ext cx="744583" cy="744583"/>
          </a:xfrm>
          <a:prstGeom prst="ellipse">
            <a:avLst/>
          </a:prstGeom>
          <a:solidFill>
            <a:srgbClr val="FE980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94ACA2E7-E845-4FC7-BEF6-EC308441D167}"/>
              </a:ext>
            </a:extLst>
          </p:cNvPr>
          <p:cNvSpPr/>
          <p:nvPr/>
        </p:nvSpPr>
        <p:spPr>
          <a:xfrm>
            <a:off x="8508136" y="3871010"/>
            <a:ext cx="2659081" cy="569743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Summary</a:t>
            </a:r>
            <a:r>
              <a:rPr lang="en-US" sz="1600" dirty="0">
                <a:solidFill>
                  <a:schemeClr val="bg1"/>
                </a:solidFill>
              </a:rPr>
              <a:t>: The dashboard provides actionable insights for HR decision-making.</a:t>
            </a: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8661342B-4DB9-4F34-B21C-57A7C43012C6}"/>
              </a:ext>
            </a:extLst>
          </p:cNvPr>
          <p:cNvSpPr/>
          <p:nvPr/>
        </p:nvSpPr>
        <p:spPr>
          <a:xfrm>
            <a:off x="7494516" y="5230171"/>
            <a:ext cx="744583" cy="744583"/>
          </a:xfrm>
          <a:prstGeom prst="ellipse">
            <a:avLst/>
          </a:prstGeom>
          <a:solidFill>
            <a:srgbClr val="FE980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D3326D3C-32C1-45A7-AE4F-129F8232F209}"/>
              </a:ext>
            </a:extLst>
          </p:cNvPr>
          <p:cNvSpPr/>
          <p:nvPr/>
        </p:nvSpPr>
        <p:spPr>
          <a:xfrm>
            <a:off x="8547364" y="5239760"/>
            <a:ext cx="2659081" cy="569743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Next Steps</a:t>
            </a:r>
            <a:r>
              <a:rPr lang="en-US" sz="1600" dirty="0">
                <a:solidFill>
                  <a:schemeClr val="bg1"/>
                </a:solidFill>
              </a:rPr>
              <a:t>: Implement strategies to address attrition, diversity, and employee satisfaction.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9F8F690B-A54E-48A0-B395-A80A36CD7532}"/>
              </a:ext>
            </a:extLst>
          </p:cNvPr>
          <p:cNvSpPr/>
          <p:nvPr/>
        </p:nvSpPr>
        <p:spPr>
          <a:xfrm>
            <a:off x="8692162" y="5286436"/>
            <a:ext cx="2659081" cy="569743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/>
          <a:p>
            <a:pPr>
              <a:lnSpc>
                <a:spcPct val="110000"/>
              </a:lnSpc>
            </a:pPr>
            <a:endParaRPr lang="en-IN" sz="1600" dirty="0">
              <a:solidFill>
                <a:schemeClr val="bg1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69" name="Graphic 68" descr="Hourglass Finished outline">
            <a:extLst>
              <a:ext uri="{FF2B5EF4-FFF2-40B4-BE49-F238E27FC236}">
                <a16:creationId xmlns:a16="http://schemas.microsoft.com/office/drawing/2014/main" id="{5A54D810-BE03-40E5-A654-233D69908A5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78542" y="5414197"/>
            <a:ext cx="376530" cy="376530"/>
          </a:xfrm>
          <a:prstGeom prst="rect">
            <a:avLst/>
          </a:prstGeom>
        </p:spPr>
      </p:pic>
      <p:pic>
        <p:nvPicPr>
          <p:cNvPr id="70" name="Graphic 69" descr="Closed book outline">
            <a:extLst>
              <a:ext uri="{FF2B5EF4-FFF2-40B4-BE49-F238E27FC236}">
                <a16:creationId xmlns:a16="http://schemas.microsoft.com/office/drawing/2014/main" id="{573DBDB1-FAFF-4335-8836-24B74660565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586529" y="4256845"/>
            <a:ext cx="376530" cy="376530"/>
          </a:xfrm>
          <a:prstGeom prst="rect">
            <a:avLst/>
          </a:prstGeom>
        </p:spPr>
      </p:pic>
      <p:sp>
        <p:nvSpPr>
          <p:cNvPr id="71" name="Rectangle 70">
            <a:extLst>
              <a:ext uri="{FF2B5EF4-FFF2-40B4-BE49-F238E27FC236}">
                <a16:creationId xmlns:a16="http://schemas.microsoft.com/office/drawing/2014/main" id="{657FD06D-5E4C-4800-B611-56F8EF1242D4}"/>
              </a:ext>
            </a:extLst>
          </p:cNvPr>
          <p:cNvSpPr/>
          <p:nvPr/>
        </p:nvSpPr>
        <p:spPr>
          <a:xfrm>
            <a:off x="370646" y="-78379"/>
            <a:ext cx="6670807" cy="6858000"/>
          </a:xfrm>
          <a:prstGeom prst="rect">
            <a:avLst/>
          </a:prstGeom>
          <a:solidFill>
            <a:schemeClr val="accent1"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Rectangle 5">
            <a:extLst>
              <a:ext uri="{FF2B5EF4-FFF2-40B4-BE49-F238E27FC236}">
                <a16:creationId xmlns:a16="http://schemas.microsoft.com/office/drawing/2014/main" id="{B39BA882-2E68-4343-9DEA-7ED2C58026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19465" y="1349317"/>
            <a:ext cx="5332773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Summary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 The dashboard delivers key data to 	inform HR strategies and decision-	making.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8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Next Steps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 Develop and execute plans to 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tackle 	issues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related to attrition, diversity, 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and 	employee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satisfaction.</a:t>
            </a:r>
          </a:p>
        </p:txBody>
      </p:sp>
    </p:spTree>
    <p:extLst>
      <p:ext uri="{BB962C8B-B14F-4D97-AF65-F5344CB8AC3E}">
        <p14:creationId xmlns:p14="http://schemas.microsoft.com/office/powerpoint/2010/main" val="21611119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D1CC156-12E0-4D0D-8BFE-958B111A46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3"/>
            <a:ext cx="12188825" cy="6856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1613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 group of people looking at a computer&#10;&#10;Description automatically generated">
            <a:extLst>
              <a:ext uri="{FF2B5EF4-FFF2-40B4-BE49-F238E27FC236}">
                <a16:creationId xmlns:a16="http://schemas.microsoft.com/office/drawing/2014/main" id="{AB4528B8-8464-BDCA-9137-D741DD239EF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6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302" t="5275" r="34220" b="1353"/>
          <a:stretch/>
        </p:blipFill>
        <p:spPr>
          <a:xfrm>
            <a:off x="6958507" y="0"/>
            <a:ext cx="5230317" cy="6858000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EAE96ED-495D-8D6E-5B17-70498D436F3D}"/>
              </a:ext>
            </a:extLst>
          </p:cNvPr>
          <p:cNvSpPr/>
          <p:nvPr/>
        </p:nvSpPr>
        <p:spPr>
          <a:xfrm>
            <a:off x="0" y="0"/>
            <a:ext cx="93610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F94191-4B23-98D2-A55E-1B65C31E8B7F}"/>
              </a:ext>
            </a:extLst>
          </p:cNvPr>
          <p:cNvSpPr txBox="1"/>
          <p:nvPr/>
        </p:nvSpPr>
        <p:spPr>
          <a:xfrm rot="16200000">
            <a:off x="-2646883" y="3161905"/>
            <a:ext cx="61303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Overview of Dashboard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9DCD30-FD27-4048-9905-58281B088A5C}"/>
              </a:ext>
            </a:extLst>
          </p:cNvPr>
          <p:cNvSpPr txBox="1"/>
          <p:nvPr/>
        </p:nvSpPr>
        <p:spPr>
          <a:xfrm>
            <a:off x="1524503" y="703700"/>
            <a:ext cx="3967928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US" sz="4400" b="1" i="0" dirty="0">
                <a:solidFill>
                  <a:schemeClr val="accent1"/>
                </a:solidFill>
                <a:effectLst/>
                <a:latin typeface="Segoe UI Black" panose="020B0A02040204020203" pitchFamily="34" charset="0"/>
                <a:ea typeface="Segoe UI Black" panose="020B0A02040204020203" pitchFamily="34" charset="0"/>
              </a:rPr>
              <a:t>Introduction</a:t>
            </a:r>
            <a:endParaRPr lang="en-US" sz="4400" b="1" dirty="0">
              <a:solidFill>
                <a:schemeClr val="accent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3783D0D-DCCF-2795-B8B1-CDC7DE3D28DF}"/>
              </a:ext>
            </a:extLst>
          </p:cNvPr>
          <p:cNvSpPr/>
          <p:nvPr/>
        </p:nvSpPr>
        <p:spPr>
          <a:xfrm>
            <a:off x="1524504" y="1533377"/>
            <a:ext cx="3973472" cy="2266148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/>
          <a:p>
            <a:pPr>
              <a:lnSpc>
                <a:spcPct val="110000"/>
              </a:lnSpc>
            </a:pPr>
            <a:r>
              <a:rPr lang="en-US" sz="1600" b="1" dirty="0"/>
              <a:t>Purpose</a:t>
            </a:r>
            <a:r>
              <a:rPr lang="en-US" sz="1600" dirty="0"/>
              <a:t>: Provide a comprehensive view of key HR metrics.</a:t>
            </a:r>
            <a:r>
              <a:rPr lang="en-IN" sz="1600" dirty="0">
                <a:solidFill>
                  <a:schemeClr val="tx1">
                    <a:lumMod val="85000"/>
                    <a:lumOff val="1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</a:p>
          <a:p>
            <a:pPr>
              <a:lnSpc>
                <a:spcPct val="110000"/>
              </a:lnSpc>
            </a:pPr>
            <a:endParaRPr lang="en-IN" sz="1600" dirty="0">
              <a:solidFill>
                <a:schemeClr val="tx1">
                  <a:lumMod val="85000"/>
                  <a:lumOff val="15000"/>
                </a:schemeClr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sz="1600" b="1" dirty="0"/>
              <a:t>Key Insights</a:t>
            </a:r>
            <a:r>
              <a:rPr lang="en-US" sz="1600" dirty="0"/>
              <a:t>: Employee performance, attrition trends, diversity, and engagement.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F0018598-6351-C8FF-FAE4-C990D1A47A5C}"/>
              </a:ext>
            </a:extLst>
          </p:cNvPr>
          <p:cNvSpPr/>
          <p:nvPr/>
        </p:nvSpPr>
        <p:spPr>
          <a:xfrm>
            <a:off x="1524504" y="4808233"/>
            <a:ext cx="3136027" cy="1186605"/>
          </a:xfrm>
          <a:prstGeom prst="round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2E5C2017-AC24-82BD-05C1-430B3D06CE48}"/>
              </a:ext>
            </a:extLst>
          </p:cNvPr>
          <p:cNvSpPr/>
          <p:nvPr/>
        </p:nvSpPr>
        <p:spPr>
          <a:xfrm>
            <a:off x="5265057" y="4859827"/>
            <a:ext cx="3136027" cy="1186605"/>
          </a:xfrm>
          <a:prstGeom prst="round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Graphic 22" descr="Beaker outline">
            <a:extLst>
              <a:ext uri="{FF2B5EF4-FFF2-40B4-BE49-F238E27FC236}">
                <a16:creationId xmlns:a16="http://schemas.microsoft.com/office/drawing/2014/main" id="{62F09559-CC35-0693-DAB8-ABBBBA9D322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788923" y="5038825"/>
            <a:ext cx="725420" cy="725420"/>
          </a:xfrm>
          <a:prstGeom prst="rect">
            <a:avLst/>
          </a:prstGeom>
        </p:spPr>
      </p:pic>
      <p:pic>
        <p:nvPicPr>
          <p:cNvPr id="24" name="Graphic 23" descr="Microscope outline">
            <a:extLst>
              <a:ext uri="{FF2B5EF4-FFF2-40B4-BE49-F238E27FC236}">
                <a16:creationId xmlns:a16="http://schemas.microsoft.com/office/drawing/2014/main" id="{FF12BB37-743B-3B8C-900A-D00D2A3161F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380166" y="5038825"/>
            <a:ext cx="725420" cy="72542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CBBE8DA3-BEB8-518E-2B47-EA6008FB4254}"/>
              </a:ext>
            </a:extLst>
          </p:cNvPr>
          <p:cNvSpPr txBox="1"/>
          <p:nvPr/>
        </p:nvSpPr>
        <p:spPr>
          <a:xfrm>
            <a:off x="2613620" y="5109148"/>
            <a:ext cx="1742205" cy="58477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IN" sz="1600" b="1" dirty="0">
                <a:solidFill>
                  <a:schemeClr val="accent2"/>
                </a:solidFill>
              </a:rPr>
              <a:t>Visualizations</a:t>
            </a:r>
            <a:r>
              <a:rPr lang="en-IN" sz="1600" dirty="0">
                <a:solidFill>
                  <a:schemeClr val="accent2"/>
                </a:solidFill>
              </a:rPr>
              <a:t>: Cards, charts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8B11EF7-8633-2714-F656-93DD7FC21C4E}"/>
              </a:ext>
            </a:extLst>
          </p:cNvPr>
          <p:cNvSpPr txBox="1"/>
          <p:nvPr/>
        </p:nvSpPr>
        <p:spPr>
          <a:xfrm>
            <a:off x="6216629" y="5109148"/>
            <a:ext cx="1742205" cy="58477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US" sz="1600" b="1" dirty="0">
                <a:solidFill>
                  <a:schemeClr val="accent2"/>
                </a:solidFill>
              </a:rPr>
              <a:t>Visualizations</a:t>
            </a:r>
            <a:r>
              <a:rPr lang="en-US" sz="1600" dirty="0">
                <a:solidFill>
                  <a:schemeClr val="accent2"/>
                </a:solidFill>
              </a:rPr>
              <a:t> : slicers for detailed analysis </a:t>
            </a:r>
          </a:p>
        </p:txBody>
      </p:sp>
      <p:sp>
        <p:nvSpPr>
          <p:cNvPr id="37" name="Rectangle 25">
            <a:extLst>
              <a:ext uri="{FF2B5EF4-FFF2-40B4-BE49-F238E27FC236}">
                <a16:creationId xmlns:a16="http://schemas.microsoft.com/office/drawing/2014/main" id="{2DD3DFDB-A740-49A0-9FA0-97DC11BD34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461665"/>
            <a:ext cx="184731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en-US" sz="1800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8" name="Rectangle 26">
            <a:extLst>
              <a:ext uri="{FF2B5EF4-FFF2-40B4-BE49-F238E27FC236}">
                <a16:creationId xmlns:a16="http://schemas.microsoft.com/office/drawing/2014/main" id="{3128EB3F-EB7A-4E1B-BED8-D7F15686AF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88825" cy="15875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prstDash val="solid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39" name="Rectangle 27">
            <a:extLst>
              <a:ext uri="{FF2B5EF4-FFF2-40B4-BE49-F238E27FC236}">
                <a16:creationId xmlns:a16="http://schemas.microsoft.com/office/drawing/2014/main" id="{57D4DE14-606F-4935-B37B-95F8BCFE8D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5875"/>
            <a:ext cx="121888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699862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EAE96ED-495D-8D6E-5B17-70498D436F3D}"/>
              </a:ext>
            </a:extLst>
          </p:cNvPr>
          <p:cNvSpPr/>
          <p:nvPr/>
        </p:nvSpPr>
        <p:spPr>
          <a:xfrm>
            <a:off x="0" y="0"/>
            <a:ext cx="93610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F94191-4B23-98D2-A55E-1B65C31E8B7F}"/>
              </a:ext>
            </a:extLst>
          </p:cNvPr>
          <p:cNvSpPr txBox="1"/>
          <p:nvPr/>
        </p:nvSpPr>
        <p:spPr>
          <a:xfrm rot="16200000">
            <a:off x="-2646883" y="3161905"/>
            <a:ext cx="61303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Dashboard Cards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4EB7BA3F-919D-7BBF-8C31-DAD5CBC476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7858" y="274639"/>
            <a:ext cx="10051526" cy="711081"/>
          </a:xfrm>
        </p:spPr>
        <p:txBody>
          <a:bodyPr/>
          <a:lstStyle/>
          <a:p>
            <a:r>
              <a:rPr lang="en-IN" b="1" dirty="0"/>
              <a:t>Card Visualizations</a:t>
            </a:r>
            <a:endParaRPr lang="en-IN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EE70B96-6846-6FF0-D45C-CAB4A32EAC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193757" y="5835794"/>
            <a:ext cx="2244612" cy="445712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.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7AB6FEE-C5F6-CF2A-7228-F926E8F74DCD}"/>
              </a:ext>
            </a:extLst>
          </p:cNvPr>
          <p:cNvCxnSpPr>
            <a:cxnSpLocks/>
          </p:cNvCxnSpPr>
          <p:nvPr/>
        </p:nvCxnSpPr>
        <p:spPr>
          <a:xfrm>
            <a:off x="1399328" y="1003434"/>
            <a:ext cx="1002367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ABF418A-0EFC-DE0B-094F-0392747B5A37}"/>
              </a:ext>
            </a:extLst>
          </p:cNvPr>
          <p:cNvCxnSpPr>
            <a:cxnSpLocks/>
          </p:cNvCxnSpPr>
          <p:nvPr/>
        </p:nvCxnSpPr>
        <p:spPr>
          <a:xfrm>
            <a:off x="1066692" y="1916832"/>
            <a:ext cx="1002367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638E9FD-3960-AB4D-0519-1BAA1611462E}"/>
              </a:ext>
            </a:extLst>
          </p:cNvPr>
          <p:cNvGrpSpPr/>
          <p:nvPr/>
        </p:nvGrpSpPr>
        <p:grpSpPr>
          <a:xfrm>
            <a:off x="1215526" y="4144721"/>
            <a:ext cx="10023676" cy="1363066"/>
            <a:chOff x="1551008" y="4763277"/>
            <a:chExt cx="10023676" cy="1363066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839F85E3-6EC3-93B2-0405-8684864BFD1E}"/>
                </a:ext>
              </a:extLst>
            </p:cNvPr>
            <p:cNvCxnSpPr>
              <a:cxnSpLocks/>
            </p:cNvCxnSpPr>
            <p:nvPr/>
          </p:nvCxnSpPr>
          <p:spPr>
            <a:xfrm>
              <a:off x="1551008" y="4763277"/>
              <a:ext cx="10023676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80A823AA-575F-05E5-071D-F5FFC006E48F}"/>
                </a:ext>
              </a:extLst>
            </p:cNvPr>
            <p:cNvCxnSpPr>
              <a:cxnSpLocks/>
            </p:cNvCxnSpPr>
            <p:nvPr/>
          </p:nvCxnSpPr>
          <p:spPr>
            <a:xfrm>
              <a:off x="1551008" y="6126343"/>
              <a:ext cx="10023676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Oval 1">
            <a:extLst>
              <a:ext uri="{FF2B5EF4-FFF2-40B4-BE49-F238E27FC236}">
                <a16:creationId xmlns:a16="http://schemas.microsoft.com/office/drawing/2014/main" id="{EFEDF0CE-FB95-3E40-5B3A-ECAA3583CAD7}"/>
              </a:ext>
            </a:extLst>
          </p:cNvPr>
          <p:cNvSpPr/>
          <p:nvPr/>
        </p:nvSpPr>
        <p:spPr>
          <a:xfrm>
            <a:off x="3154536" y="3187200"/>
            <a:ext cx="915652" cy="774377"/>
          </a:xfrm>
          <a:prstGeom prst="ellipse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8346C8D9-3A6B-E2BB-1BC3-B63BFD16B64B}"/>
              </a:ext>
            </a:extLst>
          </p:cNvPr>
          <p:cNvSpPr/>
          <p:nvPr/>
        </p:nvSpPr>
        <p:spPr>
          <a:xfrm>
            <a:off x="3180557" y="2065854"/>
            <a:ext cx="863609" cy="764376"/>
          </a:xfrm>
          <a:prstGeom prst="ellipse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3C9F530-8E73-D572-49C8-6BBAAED9C55E}"/>
              </a:ext>
            </a:extLst>
          </p:cNvPr>
          <p:cNvSpPr/>
          <p:nvPr/>
        </p:nvSpPr>
        <p:spPr>
          <a:xfrm>
            <a:off x="3089927" y="4363674"/>
            <a:ext cx="1002890" cy="1002890"/>
          </a:xfrm>
          <a:prstGeom prst="ellipse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49EA56-D85F-B8F8-EBB9-48678F79ABE3}"/>
              </a:ext>
            </a:extLst>
          </p:cNvPr>
          <p:cNvSpPr/>
          <p:nvPr/>
        </p:nvSpPr>
        <p:spPr>
          <a:xfrm>
            <a:off x="1703407" y="2080414"/>
            <a:ext cx="1385781" cy="69413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/>
          <a:p>
            <a:r>
              <a:rPr lang="en-IN" sz="1800" b="1" dirty="0"/>
              <a:t>Card 2</a:t>
            </a:r>
            <a:endParaRPr lang="en-IN" sz="18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1631DE0-24E6-DF92-E622-D41C11787D61}"/>
              </a:ext>
            </a:extLst>
          </p:cNvPr>
          <p:cNvSpPr/>
          <p:nvPr/>
        </p:nvSpPr>
        <p:spPr>
          <a:xfrm>
            <a:off x="4654252" y="2133488"/>
            <a:ext cx="6768752" cy="775038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/>
          <a:p>
            <a:r>
              <a:rPr lang="en-US" sz="1600" dirty="0"/>
              <a:t>Average Salary – Highlights mean income.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BDDA45B-16C6-5D31-59C2-4509AD0F6DF1}"/>
              </a:ext>
            </a:extLst>
          </p:cNvPr>
          <p:cNvSpPr/>
          <p:nvPr/>
        </p:nvSpPr>
        <p:spPr>
          <a:xfrm>
            <a:off x="4582244" y="3154754"/>
            <a:ext cx="6768752" cy="681561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/>
          <a:p>
            <a:r>
              <a:rPr lang="en-US" sz="1600" dirty="0"/>
              <a:t>Total Employees – Shows workforce count.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C782B43-2D5B-3EDD-0B05-E0B7CABC1247}"/>
              </a:ext>
            </a:extLst>
          </p:cNvPr>
          <p:cNvSpPr/>
          <p:nvPr/>
        </p:nvSpPr>
        <p:spPr>
          <a:xfrm>
            <a:off x="1711488" y="4515988"/>
            <a:ext cx="1385781" cy="64686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/>
          <a:p>
            <a:r>
              <a:rPr lang="en-IN" sz="1800" b="1" dirty="0"/>
              <a:t>Card 4</a:t>
            </a:r>
            <a:endParaRPr lang="en-IN" sz="18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D2BD5A-6399-2A95-04CC-02798033BD37}"/>
              </a:ext>
            </a:extLst>
          </p:cNvPr>
          <p:cNvSpPr/>
          <p:nvPr/>
        </p:nvSpPr>
        <p:spPr>
          <a:xfrm>
            <a:off x="4582244" y="4386877"/>
            <a:ext cx="6768752" cy="792088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/>
          <a:p>
            <a:r>
              <a:rPr lang="en-IN" sz="1600" dirty="0"/>
              <a:t>Attrition Rate – Indicates employee turnover percentage.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F0FAFF6-1EC7-9C86-F87E-0EB8891A5D87}"/>
              </a:ext>
            </a:extLst>
          </p:cNvPr>
          <p:cNvSpPr/>
          <p:nvPr/>
        </p:nvSpPr>
        <p:spPr>
          <a:xfrm>
            <a:off x="1680289" y="3264387"/>
            <a:ext cx="1538181" cy="694701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/>
          <a:p>
            <a:r>
              <a:rPr lang="en-IN" sz="1800" b="1" dirty="0"/>
              <a:t>Card 3</a:t>
            </a:r>
            <a:endParaRPr lang="en-IN" sz="1800" dirty="0"/>
          </a:p>
        </p:txBody>
      </p:sp>
      <p:pic>
        <p:nvPicPr>
          <p:cNvPr id="23" name="Graphic 22" descr="Research outline">
            <a:extLst>
              <a:ext uri="{FF2B5EF4-FFF2-40B4-BE49-F238E27FC236}">
                <a16:creationId xmlns:a16="http://schemas.microsoft.com/office/drawing/2014/main" id="{DF81F8A9-3F94-0EC7-A3FA-E42C2B0C35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00087" y="3417275"/>
            <a:ext cx="424550" cy="424550"/>
          </a:xfrm>
          <a:prstGeom prst="rect">
            <a:avLst/>
          </a:prstGeom>
        </p:spPr>
      </p:pic>
      <p:pic>
        <p:nvPicPr>
          <p:cNvPr id="25" name="Graphic 24" descr="Microscope outline">
            <a:extLst>
              <a:ext uri="{FF2B5EF4-FFF2-40B4-BE49-F238E27FC236}">
                <a16:creationId xmlns:a16="http://schemas.microsoft.com/office/drawing/2014/main" id="{57DBD686-A041-DB12-DC45-443F7C9CC5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299558" y="4506322"/>
            <a:ext cx="583628" cy="583628"/>
          </a:xfrm>
          <a:prstGeom prst="rect">
            <a:avLst/>
          </a:prstGeom>
        </p:spPr>
      </p:pic>
      <p:pic>
        <p:nvPicPr>
          <p:cNvPr id="28" name="Graphic 27" descr="Open book outline">
            <a:extLst>
              <a:ext uri="{FF2B5EF4-FFF2-40B4-BE49-F238E27FC236}">
                <a16:creationId xmlns:a16="http://schemas.microsoft.com/office/drawing/2014/main" id="{BA3E539D-FCCE-1086-5656-89D49B75E02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287643" y="2181387"/>
            <a:ext cx="583628" cy="583628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864F73B-31DD-479C-BA73-76026611669F}"/>
              </a:ext>
            </a:extLst>
          </p:cNvPr>
          <p:cNvCxnSpPr>
            <a:cxnSpLocks/>
          </p:cNvCxnSpPr>
          <p:nvPr/>
        </p:nvCxnSpPr>
        <p:spPr>
          <a:xfrm>
            <a:off x="1310088" y="2996952"/>
            <a:ext cx="1002367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31D9D79C-9533-4280-8B12-746EE18E5AF2}"/>
              </a:ext>
            </a:extLst>
          </p:cNvPr>
          <p:cNvSpPr/>
          <p:nvPr/>
        </p:nvSpPr>
        <p:spPr>
          <a:xfrm>
            <a:off x="3196444" y="1065322"/>
            <a:ext cx="737728" cy="730202"/>
          </a:xfrm>
          <a:prstGeom prst="ellipse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201A135-B5DC-4C73-8E25-40F98EA9C0DA}"/>
              </a:ext>
            </a:extLst>
          </p:cNvPr>
          <p:cNvSpPr/>
          <p:nvPr/>
        </p:nvSpPr>
        <p:spPr>
          <a:xfrm>
            <a:off x="1703407" y="1138119"/>
            <a:ext cx="1078637" cy="648073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/>
          <a:p>
            <a:r>
              <a:rPr lang="en-IN" sz="1800" b="1" dirty="0"/>
              <a:t>Card 1</a:t>
            </a:r>
            <a:endParaRPr lang="en-IN" sz="1800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B661ACB-AA8C-404C-8082-FBC4BD514F4F}"/>
              </a:ext>
            </a:extLst>
          </p:cNvPr>
          <p:cNvSpPr/>
          <p:nvPr/>
        </p:nvSpPr>
        <p:spPr>
          <a:xfrm>
            <a:off x="4582244" y="1131016"/>
            <a:ext cx="6624735" cy="52635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/>
          <a:p>
            <a:r>
              <a:rPr lang="en-US" sz="1600" dirty="0"/>
              <a:t>Total Monthly Salary – Displays overall salary distributed.</a:t>
            </a:r>
          </a:p>
        </p:txBody>
      </p:sp>
      <p:pic>
        <p:nvPicPr>
          <p:cNvPr id="30" name="Graphic 29" descr="Research outline">
            <a:extLst>
              <a:ext uri="{FF2B5EF4-FFF2-40B4-BE49-F238E27FC236}">
                <a16:creationId xmlns:a16="http://schemas.microsoft.com/office/drawing/2014/main" id="{5BDD92F7-5FA8-4966-BFE3-FD0627CAD3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58108" y="1214740"/>
            <a:ext cx="466529" cy="502673"/>
          </a:xfrm>
          <a:prstGeom prst="rect">
            <a:avLst/>
          </a:prstGeo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ACB315DE-CD62-4D37-AD2C-8EB7360D148A}"/>
              </a:ext>
            </a:extLst>
          </p:cNvPr>
          <p:cNvSpPr/>
          <p:nvPr/>
        </p:nvSpPr>
        <p:spPr>
          <a:xfrm>
            <a:off x="2960661" y="5757121"/>
            <a:ext cx="1002890" cy="709537"/>
          </a:xfrm>
          <a:prstGeom prst="ellipse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910E0D0-7A71-49AD-A6E8-65EE1E67B042}"/>
              </a:ext>
            </a:extLst>
          </p:cNvPr>
          <p:cNvSpPr/>
          <p:nvPr/>
        </p:nvSpPr>
        <p:spPr>
          <a:xfrm>
            <a:off x="4655822" y="5983599"/>
            <a:ext cx="7295730" cy="365604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/>
          <a:p>
            <a:r>
              <a:rPr lang="en-US" sz="1600" dirty="0"/>
              <a:t>Average Tenure – Reflects company tenure of employees.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4F2EE03-A553-43AC-A5F0-DDD4352C9254}"/>
              </a:ext>
            </a:extLst>
          </p:cNvPr>
          <p:cNvSpPr/>
          <p:nvPr/>
        </p:nvSpPr>
        <p:spPr>
          <a:xfrm>
            <a:off x="1680497" y="5683954"/>
            <a:ext cx="1538181" cy="840989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/>
          <a:p>
            <a:r>
              <a:rPr lang="en-IN" sz="1800" b="1" dirty="0"/>
              <a:t>Card 5</a:t>
            </a:r>
            <a:endParaRPr lang="en-IN" sz="1800" dirty="0"/>
          </a:p>
        </p:txBody>
      </p:sp>
      <p:pic>
        <p:nvPicPr>
          <p:cNvPr id="34" name="Graphic 33" descr="Open book outline">
            <a:extLst>
              <a:ext uri="{FF2B5EF4-FFF2-40B4-BE49-F238E27FC236}">
                <a16:creationId xmlns:a16="http://schemas.microsoft.com/office/drawing/2014/main" id="{BC55826C-A85E-49EF-A286-2CAF524E6C6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170292" y="5923572"/>
            <a:ext cx="583628" cy="347048"/>
          </a:xfrm>
          <a:prstGeom prst="rect">
            <a:avLst/>
          </a:prstGeom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80EA9518-6C0E-4C70-B17E-13B139F8E79B}"/>
              </a:ext>
            </a:extLst>
          </p:cNvPr>
          <p:cNvCxnSpPr>
            <a:cxnSpLocks/>
          </p:cNvCxnSpPr>
          <p:nvPr/>
        </p:nvCxnSpPr>
        <p:spPr>
          <a:xfrm>
            <a:off x="1082574" y="6597352"/>
            <a:ext cx="1002367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28769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EAE96ED-495D-8D6E-5B17-70498D436F3D}"/>
              </a:ext>
            </a:extLst>
          </p:cNvPr>
          <p:cNvSpPr/>
          <p:nvPr/>
        </p:nvSpPr>
        <p:spPr>
          <a:xfrm>
            <a:off x="0" y="0"/>
            <a:ext cx="93610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F94191-4B23-98D2-A55E-1B65C31E8B7F}"/>
              </a:ext>
            </a:extLst>
          </p:cNvPr>
          <p:cNvSpPr txBox="1"/>
          <p:nvPr/>
        </p:nvSpPr>
        <p:spPr>
          <a:xfrm rot="16200000">
            <a:off x="-2646883" y="3161905"/>
            <a:ext cx="61303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Dashboard Slicers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4EB7BA3F-919D-7BBF-8C31-DAD5CBC476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7858" y="274639"/>
            <a:ext cx="10051526" cy="711081"/>
          </a:xfrm>
        </p:spPr>
        <p:txBody>
          <a:bodyPr/>
          <a:lstStyle/>
          <a:p>
            <a:r>
              <a:rPr lang="en-IN" b="1" dirty="0"/>
              <a:t>Slicer Visualizations</a:t>
            </a:r>
            <a:endParaRPr lang="en-IN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EE70B96-6846-6FF0-D45C-CAB4A32EAC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29916" y="985720"/>
            <a:ext cx="9956342" cy="550813"/>
          </a:xfrm>
        </p:spPr>
        <p:txBody>
          <a:bodyPr>
            <a:noAutofit/>
          </a:bodyPr>
          <a:lstStyle/>
          <a:p>
            <a:r>
              <a:rPr lang="en-US" dirty="0"/>
              <a:t>Slicers are interactive filters that allow users to refine data views based on specific criteria, enhancing analysis and decision-making.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90282AAD-1580-ACD5-C3F0-C9164DC95351}"/>
              </a:ext>
            </a:extLst>
          </p:cNvPr>
          <p:cNvSpPr/>
          <p:nvPr/>
        </p:nvSpPr>
        <p:spPr>
          <a:xfrm>
            <a:off x="1527858" y="1794631"/>
            <a:ext cx="4497968" cy="1544203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B053ECE-E9C0-7B8B-BE83-2A1CAB6EAE2E}"/>
              </a:ext>
            </a:extLst>
          </p:cNvPr>
          <p:cNvSpPr/>
          <p:nvPr/>
        </p:nvSpPr>
        <p:spPr>
          <a:xfrm>
            <a:off x="1978528" y="1794631"/>
            <a:ext cx="4412125" cy="154420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DA5CAA1E-BF63-418A-9FE7-23AA433B1036}"/>
              </a:ext>
            </a:extLst>
          </p:cNvPr>
          <p:cNvSpPr/>
          <p:nvPr/>
        </p:nvSpPr>
        <p:spPr>
          <a:xfrm>
            <a:off x="6716589" y="1794631"/>
            <a:ext cx="4497968" cy="1544203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9EB6D5E4-FDA1-081D-E656-B8F6D1F4F3A5}"/>
              </a:ext>
            </a:extLst>
          </p:cNvPr>
          <p:cNvSpPr/>
          <p:nvPr/>
        </p:nvSpPr>
        <p:spPr>
          <a:xfrm>
            <a:off x="7167259" y="1794631"/>
            <a:ext cx="4412125" cy="154420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A7918168-E000-7273-1F51-970FB80FAFBA}"/>
              </a:ext>
            </a:extLst>
          </p:cNvPr>
          <p:cNvSpPr/>
          <p:nvPr/>
        </p:nvSpPr>
        <p:spPr>
          <a:xfrm>
            <a:off x="1527858" y="3717032"/>
            <a:ext cx="4497968" cy="1544203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B15AA583-CBFB-4BC4-C7F0-524041D0E182}"/>
              </a:ext>
            </a:extLst>
          </p:cNvPr>
          <p:cNvSpPr/>
          <p:nvPr/>
        </p:nvSpPr>
        <p:spPr>
          <a:xfrm>
            <a:off x="2009406" y="3717032"/>
            <a:ext cx="4412125" cy="154420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84C16C9B-4E03-2BB9-CF4B-9E63FD2699CC}"/>
              </a:ext>
            </a:extLst>
          </p:cNvPr>
          <p:cNvSpPr/>
          <p:nvPr/>
        </p:nvSpPr>
        <p:spPr>
          <a:xfrm>
            <a:off x="6716589" y="3717032"/>
            <a:ext cx="4497968" cy="1544203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E7B81714-19E0-663F-DB0A-5ABCA2441864}"/>
              </a:ext>
            </a:extLst>
          </p:cNvPr>
          <p:cNvSpPr/>
          <p:nvPr/>
        </p:nvSpPr>
        <p:spPr>
          <a:xfrm>
            <a:off x="7167259" y="3717032"/>
            <a:ext cx="4412125" cy="154420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2FD83E64-D2AB-09E2-2125-607D343DEF30}"/>
              </a:ext>
            </a:extLst>
          </p:cNvPr>
          <p:cNvGrpSpPr/>
          <p:nvPr/>
        </p:nvGrpSpPr>
        <p:grpSpPr>
          <a:xfrm>
            <a:off x="2349996" y="2092168"/>
            <a:ext cx="3672408" cy="949128"/>
            <a:chOff x="2349996" y="2013991"/>
            <a:chExt cx="3672408" cy="949128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0450305D-E852-F2C8-52D6-1A81D016820B}"/>
                </a:ext>
              </a:extLst>
            </p:cNvPr>
            <p:cNvSpPr/>
            <p:nvPr/>
          </p:nvSpPr>
          <p:spPr>
            <a:xfrm>
              <a:off x="2349996" y="2126687"/>
              <a:ext cx="3672408" cy="836432"/>
            </a:xfrm>
            <a:prstGeom prst="rect">
              <a:avLst/>
            </a:prstGeom>
          </p:spPr>
          <p:txBody>
            <a:bodyPr wrap="square" lIns="0" tIns="0" rIns="0" bIns="0" anchor="t">
              <a:noAutofit/>
            </a:bodyPr>
            <a:lstStyle/>
            <a:p>
              <a:r>
                <a:rPr lang="en-US" sz="1600" b="1" dirty="0"/>
                <a:t>Slicer 1</a:t>
              </a:r>
              <a:r>
                <a:rPr lang="en-US" sz="1600" dirty="0"/>
                <a:t>: Filter data based on Gender, allowing analysis of male and female workforce distribution.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E66A28E5-8262-A120-47C5-0777CA20B77B}"/>
                </a:ext>
              </a:extLst>
            </p:cNvPr>
            <p:cNvSpPr/>
            <p:nvPr/>
          </p:nvSpPr>
          <p:spPr>
            <a:xfrm>
              <a:off x="2349996" y="2013991"/>
              <a:ext cx="3672408" cy="280797"/>
            </a:xfrm>
            <a:prstGeom prst="rect">
              <a:avLst/>
            </a:prstGeom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110000"/>
                </a:lnSpc>
              </a:pPr>
              <a:endParaRPr lang="en-IN" sz="2000" b="1" dirty="0">
                <a:solidFill>
                  <a:schemeClr val="tx1">
                    <a:lumMod val="85000"/>
                    <a:lumOff val="1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9305D011-7ECA-35CC-3F0C-EA3FB635F7F2}"/>
              </a:ext>
            </a:extLst>
          </p:cNvPr>
          <p:cNvGrpSpPr/>
          <p:nvPr/>
        </p:nvGrpSpPr>
        <p:grpSpPr>
          <a:xfrm>
            <a:off x="7523880" y="2092168"/>
            <a:ext cx="3672408" cy="949128"/>
            <a:chOff x="2349996" y="2013991"/>
            <a:chExt cx="3672408" cy="949128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52E90735-88FE-6A5B-FFC5-B32635702ECE}"/>
                </a:ext>
              </a:extLst>
            </p:cNvPr>
            <p:cNvSpPr/>
            <p:nvPr/>
          </p:nvSpPr>
          <p:spPr>
            <a:xfrm>
              <a:off x="2349996" y="2013991"/>
              <a:ext cx="3672408" cy="949128"/>
            </a:xfrm>
            <a:prstGeom prst="rect">
              <a:avLst/>
            </a:prstGeom>
          </p:spPr>
          <p:txBody>
            <a:bodyPr wrap="square" lIns="0" tIns="0" rIns="0" bIns="0" anchor="t">
              <a:noAutofit/>
            </a:bodyPr>
            <a:lstStyle/>
            <a:p>
              <a:r>
                <a:rPr lang="en-US" sz="1600" b="1" dirty="0"/>
                <a:t>Slicer 2</a:t>
              </a:r>
              <a:r>
                <a:rPr lang="en-US" sz="1600" dirty="0"/>
                <a:t>: Filter data based on Attrition Status to identify trends in employee turnover.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25CCEEBD-79D0-F95F-A4DA-FB0A64E80EB2}"/>
                </a:ext>
              </a:extLst>
            </p:cNvPr>
            <p:cNvSpPr/>
            <p:nvPr/>
          </p:nvSpPr>
          <p:spPr>
            <a:xfrm>
              <a:off x="2349996" y="2013991"/>
              <a:ext cx="3672408" cy="280797"/>
            </a:xfrm>
            <a:prstGeom prst="rect">
              <a:avLst/>
            </a:prstGeom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110000"/>
                </a:lnSpc>
              </a:pPr>
              <a:endParaRPr lang="en-IN" sz="2000" b="1" dirty="0">
                <a:solidFill>
                  <a:schemeClr val="tx1">
                    <a:lumMod val="85000"/>
                    <a:lumOff val="1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699D43FE-EBC0-28AC-8D6E-A293CB287C31}"/>
              </a:ext>
            </a:extLst>
          </p:cNvPr>
          <p:cNvGrpSpPr/>
          <p:nvPr/>
        </p:nvGrpSpPr>
        <p:grpSpPr>
          <a:xfrm>
            <a:off x="2349996" y="4014569"/>
            <a:ext cx="3672408" cy="949128"/>
            <a:chOff x="2349996" y="2013991"/>
            <a:chExt cx="3672408" cy="949128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39D7B5C1-900F-ECA5-2577-C701517957B9}"/>
                </a:ext>
              </a:extLst>
            </p:cNvPr>
            <p:cNvSpPr/>
            <p:nvPr/>
          </p:nvSpPr>
          <p:spPr>
            <a:xfrm>
              <a:off x="2349996" y="2013991"/>
              <a:ext cx="3672408" cy="949128"/>
            </a:xfrm>
            <a:prstGeom prst="rect">
              <a:avLst/>
            </a:prstGeom>
          </p:spPr>
          <p:txBody>
            <a:bodyPr wrap="square" lIns="0" tIns="0" rIns="0" bIns="0" anchor="t">
              <a:noAutofit/>
            </a:bodyPr>
            <a:lstStyle/>
            <a:p>
              <a:r>
                <a:rPr lang="en-US" sz="1600" b="1" dirty="0"/>
                <a:t>Slicer 3</a:t>
              </a:r>
              <a:r>
                <a:rPr lang="en-US" sz="1600" dirty="0"/>
                <a:t>: Filter data based on Age Group, categorizing employees into relevant age brackets.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80BE8074-12DF-54D3-2232-8F4AEBA484EB}"/>
                </a:ext>
              </a:extLst>
            </p:cNvPr>
            <p:cNvSpPr/>
            <p:nvPr/>
          </p:nvSpPr>
          <p:spPr>
            <a:xfrm>
              <a:off x="2349996" y="2013991"/>
              <a:ext cx="3672408" cy="280797"/>
            </a:xfrm>
            <a:prstGeom prst="rect">
              <a:avLst/>
            </a:prstGeom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110000"/>
                </a:lnSpc>
              </a:pPr>
              <a:endParaRPr lang="en-IN" sz="2000" b="1" dirty="0">
                <a:solidFill>
                  <a:schemeClr val="tx1">
                    <a:lumMod val="85000"/>
                    <a:lumOff val="1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77E2AEE2-645D-09A9-A234-0778271099CB}"/>
              </a:ext>
            </a:extLst>
          </p:cNvPr>
          <p:cNvGrpSpPr/>
          <p:nvPr/>
        </p:nvGrpSpPr>
        <p:grpSpPr>
          <a:xfrm>
            <a:off x="7523880" y="4014569"/>
            <a:ext cx="3672408" cy="949128"/>
            <a:chOff x="2349996" y="2013991"/>
            <a:chExt cx="3672408" cy="949128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5D3EE0C0-B246-9DB9-30A3-53C071C22E70}"/>
                </a:ext>
              </a:extLst>
            </p:cNvPr>
            <p:cNvSpPr/>
            <p:nvPr/>
          </p:nvSpPr>
          <p:spPr>
            <a:xfrm>
              <a:off x="2349996" y="2013991"/>
              <a:ext cx="3672408" cy="949128"/>
            </a:xfrm>
            <a:prstGeom prst="rect">
              <a:avLst/>
            </a:prstGeom>
          </p:spPr>
          <p:txBody>
            <a:bodyPr wrap="square" lIns="0" tIns="0" rIns="0" bIns="0" anchor="t">
              <a:noAutofit/>
            </a:bodyPr>
            <a:lstStyle/>
            <a:p>
              <a:r>
                <a:rPr lang="en-US" sz="1600" b="1" dirty="0"/>
                <a:t>Slicer 4</a:t>
              </a:r>
              <a:r>
                <a:rPr lang="en-US" sz="1600" dirty="0"/>
                <a:t>: Filter data based on Job Role to explore role-specific metrics and trends.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AE1C5565-7EAB-8D29-36F7-9C36C63E61B0}"/>
                </a:ext>
              </a:extLst>
            </p:cNvPr>
            <p:cNvSpPr/>
            <p:nvPr/>
          </p:nvSpPr>
          <p:spPr>
            <a:xfrm>
              <a:off x="2349996" y="2013991"/>
              <a:ext cx="3672408" cy="280797"/>
            </a:xfrm>
            <a:prstGeom prst="rect">
              <a:avLst/>
            </a:prstGeom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110000"/>
                </a:lnSpc>
              </a:pPr>
              <a:endParaRPr lang="en-IN" sz="2000" b="1" dirty="0">
                <a:solidFill>
                  <a:schemeClr val="tx1">
                    <a:lumMod val="85000"/>
                    <a:lumOff val="1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54" name="Rectangle 53">
            <a:extLst>
              <a:ext uri="{FF2B5EF4-FFF2-40B4-BE49-F238E27FC236}">
                <a16:creationId xmlns:a16="http://schemas.microsoft.com/office/drawing/2014/main" id="{98B32FB5-1511-99A7-D989-B82FBF9D8D1C}"/>
              </a:ext>
            </a:extLst>
          </p:cNvPr>
          <p:cNvSpPr/>
          <p:nvPr/>
        </p:nvSpPr>
        <p:spPr>
          <a:xfrm>
            <a:off x="1527858" y="5670263"/>
            <a:ext cx="6768752" cy="591641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/>
          <a:p>
            <a:pPr>
              <a:lnSpc>
                <a:spcPct val="110000"/>
              </a:lnSpc>
            </a:pPr>
            <a:endParaRPr lang="en-IN" sz="1600" dirty="0">
              <a:solidFill>
                <a:schemeClr val="tx1">
                  <a:lumMod val="85000"/>
                  <a:lumOff val="15000"/>
                </a:schemeClr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27982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1" name="Group 270">
            <a:extLst>
              <a:ext uri="{FF2B5EF4-FFF2-40B4-BE49-F238E27FC236}">
                <a16:creationId xmlns:a16="http://schemas.microsoft.com/office/drawing/2014/main" id="{F817FA2C-47A3-1277-31FB-76C706AB9220}"/>
              </a:ext>
            </a:extLst>
          </p:cNvPr>
          <p:cNvGrpSpPr/>
          <p:nvPr/>
        </p:nvGrpSpPr>
        <p:grpSpPr>
          <a:xfrm flipH="1">
            <a:off x="7799701" y="2172818"/>
            <a:ext cx="4298058" cy="3970493"/>
            <a:chOff x="8463641" y="2172818"/>
            <a:chExt cx="3866248" cy="3970493"/>
          </a:xfrm>
        </p:grpSpPr>
        <p:cxnSp>
          <p:nvCxnSpPr>
            <p:cNvPr id="247" name="Straight Connector 246">
              <a:extLst>
                <a:ext uri="{FF2B5EF4-FFF2-40B4-BE49-F238E27FC236}">
                  <a16:creationId xmlns:a16="http://schemas.microsoft.com/office/drawing/2014/main" id="{D1FD4E8A-85BA-A974-9518-D38C79D00B71}"/>
                </a:ext>
              </a:extLst>
            </p:cNvPr>
            <p:cNvCxnSpPr>
              <a:cxnSpLocks/>
              <a:stCxn id="252" idx="3"/>
            </p:cNvCxnSpPr>
            <p:nvPr/>
          </p:nvCxnSpPr>
          <p:spPr>
            <a:xfrm>
              <a:off x="11933134" y="2640889"/>
              <a:ext cx="396755" cy="149978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>
              <a:extLst>
                <a:ext uri="{FF2B5EF4-FFF2-40B4-BE49-F238E27FC236}">
                  <a16:creationId xmlns:a16="http://schemas.microsoft.com/office/drawing/2014/main" id="{C6E85A82-5AFF-32A4-B618-DEB0B6E8EB81}"/>
                </a:ext>
              </a:extLst>
            </p:cNvPr>
            <p:cNvCxnSpPr>
              <a:stCxn id="255" idx="3"/>
            </p:cNvCxnSpPr>
            <p:nvPr/>
          </p:nvCxnSpPr>
          <p:spPr>
            <a:xfrm>
              <a:off x="11933134" y="3652339"/>
              <a:ext cx="396755" cy="48833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>
              <a:extLst>
                <a:ext uri="{FF2B5EF4-FFF2-40B4-BE49-F238E27FC236}">
                  <a16:creationId xmlns:a16="http://schemas.microsoft.com/office/drawing/2014/main" id="{7AC1875F-EA99-E0FC-AAB9-900D9FC2B3BA}"/>
                </a:ext>
              </a:extLst>
            </p:cNvPr>
            <p:cNvCxnSpPr>
              <a:stCxn id="258" idx="3"/>
            </p:cNvCxnSpPr>
            <p:nvPr/>
          </p:nvCxnSpPr>
          <p:spPr>
            <a:xfrm flipV="1">
              <a:off x="11933134" y="4140670"/>
              <a:ext cx="396755" cy="523119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>
              <a:extLst>
                <a:ext uri="{FF2B5EF4-FFF2-40B4-BE49-F238E27FC236}">
                  <a16:creationId xmlns:a16="http://schemas.microsoft.com/office/drawing/2014/main" id="{9CD46536-9FCB-76A0-249C-DC614CA8DFC3}"/>
                </a:ext>
              </a:extLst>
            </p:cNvPr>
            <p:cNvCxnSpPr>
              <a:stCxn id="261" idx="3"/>
            </p:cNvCxnSpPr>
            <p:nvPr/>
          </p:nvCxnSpPr>
          <p:spPr>
            <a:xfrm flipV="1">
              <a:off x="11933134" y="4140670"/>
              <a:ext cx="396755" cy="153457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1" name="Group 250">
              <a:extLst>
                <a:ext uri="{FF2B5EF4-FFF2-40B4-BE49-F238E27FC236}">
                  <a16:creationId xmlns:a16="http://schemas.microsoft.com/office/drawing/2014/main" id="{04118E21-BB57-A332-D3DE-8CD6EEA43750}"/>
                </a:ext>
              </a:extLst>
            </p:cNvPr>
            <p:cNvGrpSpPr/>
            <p:nvPr/>
          </p:nvGrpSpPr>
          <p:grpSpPr>
            <a:xfrm>
              <a:off x="8550365" y="2172818"/>
              <a:ext cx="3382769" cy="936142"/>
              <a:chOff x="1554480" y="2172818"/>
              <a:chExt cx="3382769" cy="936142"/>
            </a:xfrm>
          </p:grpSpPr>
          <p:sp>
            <p:nvSpPr>
              <p:cNvPr id="252" name="Rectangle: Rounded Corners 251">
                <a:extLst>
                  <a:ext uri="{FF2B5EF4-FFF2-40B4-BE49-F238E27FC236}">
                    <a16:creationId xmlns:a16="http://schemas.microsoft.com/office/drawing/2014/main" id="{FEBDCD8B-C1E8-A0A1-6F3D-B1CFAEE8CECF}"/>
                  </a:ext>
                </a:extLst>
              </p:cNvPr>
              <p:cNvSpPr/>
              <p:nvPr/>
            </p:nvSpPr>
            <p:spPr>
              <a:xfrm>
                <a:off x="1554480" y="2172818"/>
                <a:ext cx="3382769" cy="93614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3" name="Oval 252">
                <a:extLst>
                  <a:ext uri="{FF2B5EF4-FFF2-40B4-BE49-F238E27FC236}">
                    <a16:creationId xmlns:a16="http://schemas.microsoft.com/office/drawing/2014/main" id="{BFE27895-8C6A-578A-DA56-426F612832A9}"/>
                  </a:ext>
                </a:extLst>
              </p:cNvPr>
              <p:cNvSpPr/>
              <p:nvPr/>
            </p:nvSpPr>
            <p:spPr>
              <a:xfrm>
                <a:off x="4180114" y="2353506"/>
                <a:ext cx="574766" cy="574766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4" name="Group 253">
              <a:extLst>
                <a:ext uri="{FF2B5EF4-FFF2-40B4-BE49-F238E27FC236}">
                  <a16:creationId xmlns:a16="http://schemas.microsoft.com/office/drawing/2014/main" id="{1B506B4E-4F1F-07F7-DD47-C2D1DBECE226}"/>
                </a:ext>
              </a:extLst>
            </p:cNvPr>
            <p:cNvGrpSpPr/>
            <p:nvPr/>
          </p:nvGrpSpPr>
          <p:grpSpPr>
            <a:xfrm>
              <a:off x="8550365" y="3184268"/>
              <a:ext cx="3382769" cy="936142"/>
              <a:chOff x="1554480" y="2172818"/>
              <a:chExt cx="3382769" cy="936142"/>
            </a:xfrm>
          </p:grpSpPr>
          <p:sp>
            <p:nvSpPr>
              <p:cNvPr id="255" name="Rectangle: Rounded Corners 254">
                <a:extLst>
                  <a:ext uri="{FF2B5EF4-FFF2-40B4-BE49-F238E27FC236}">
                    <a16:creationId xmlns:a16="http://schemas.microsoft.com/office/drawing/2014/main" id="{B52C9033-1AF2-0A26-B242-3A13620AC227}"/>
                  </a:ext>
                </a:extLst>
              </p:cNvPr>
              <p:cNvSpPr/>
              <p:nvPr/>
            </p:nvSpPr>
            <p:spPr>
              <a:xfrm>
                <a:off x="1554480" y="2172818"/>
                <a:ext cx="3382769" cy="93614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6" name="Oval 255">
                <a:extLst>
                  <a:ext uri="{FF2B5EF4-FFF2-40B4-BE49-F238E27FC236}">
                    <a16:creationId xmlns:a16="http://schemas.microsoft.com/office/drawing/2014/main" id="{7C705FA4-E05F-06BF-B38A-81C899D23942}"/>
                  </a:ext>
                </a:extLst>
              </p:cNvPr>
              <p:cNvSpPr/>
              <p:nvPr/>
            </p:nvSpPr>
            <p:spPr>
              <a:xfrm>
                <a:off x="4180114" y="2353506"/>
                <a:ext cx="574766" cy="574766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7" name="Group 256">
              <a:extLst>
                <a:ext uri="{FF2B5EF4-FFF2-40B4-BE49-F238E27FC236}">
                  <a16:creationId xmlns:a16="http://schemas.microsoft.com/office/drawing/2014/main" id="{273C6C67-959B-955B-FAF6-B5711C986F9F}"/>
                </a:ext>
              </a:extLst>
            </p:cNvPr>
            <p:cNvGrpSpPr/>
            <p:nvPr/>
          </p:nvGrpSpPr>
          <p:grpSpPr>
            <a:xfrm>
              <a:off x="8550365" y="4195718"/>
              <a:ext cx="3382769" cy="936142"/>
              <a:chOff x="1554480" y="2172818"/>
              <a:chExt cx="3382769" cy="936142"/>
            </a:xfrm>
          </p:grpSpPr>
          <p:sp>
            <p:nvSpPr>
              <p:cNvPr id="258" name="Rectangle: Rounded Corners 257">
                <a:extLst>
                  <a:ext uri="{FF2B5EF4-FFF2-40B4-BE49-F238E27FC236}">
                    <a16:creationId xmlns:a16="http://schemas.microsoft.com/office/drawing/2014/main" id="{7FCA6B71-50D2-0D61-471A-0B8CE53A3861}"/>
                  </a:ext>
                </a:extLst>
              </p:cNvPr>
              <p:cNvSpPr/>
              <p:nvPr/>
            </p:nvSpPr>
            <p:spPr>
              <a:xfrm>
                <a:off x="1554480" y="2172818"/>
                <a:ext cx="3382769" cy="93614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9" name="Oval 258">
                <a:extLst>
                  <a:ext uri="{FF2B5EF4-FFF2-40B4-BE49-F238E27FC236}">
                    <a16:creationId xmlns:a16="http://schemas.microsoft.com/office/drawing/2014/main" id="{BAC129F8-CE53-57B6-259E-2FDB62EF67B4}"/>
                  </a:ext>
                </a:extLst>
              </p:cNvPr>
              <p:cNvSpPr/>
              <p:nvPr/>
            </p:nvSpPr>
            <p:spPr>
              <a:xfrm>
                <a:off x="4180114" y="2353506"/>
                <a:ext cx="574766" cy="574766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60" name="Group 259">
              <a:extLst>
                <a:ext uri="{FF2B5EF4-FFF2-40B4-BE49-F238E27FC236}">
                  <a16:creationId xmlns:a16="http://schemas.microsoft.com/office/drawing/2014/main" id="{9C02A51F-A32B-F68C-00D8-4B598C46A517}"/>
                </a:ext>
              </a:extLst>
            </p:cNvPr>
            <p:cNvGrpSpPr/>
            <p:nvPr/>
          </p:nvGrpSpPr>
          <p:grpSpPr>
            <a:xfrm>
              <a:off x="8550365" y="5207169"/>
              <a:ext cx="3382769" cy="936142"/>
              <a:chOff x="1554480" y="2172818"/>
              <a:chExt cx="3382769" cy="936142"/>
            </a:xfrm>
          </p:grpSpPr>
          <p:sp>
            <p:nvSpPr>
              <p:cNvPr id="261" name="Rectangle: Rounded Corners 260">
                <a:extLst>
                  <a:ext uri="{FF2B5EF4-FFF2-40B4-BE49-F238E27FC236}">
                    <a16:creationId xmlns:a16="http://schemas.microsoft.com/office/drawing/2014/main" id="{372458CA-2F53-A5DF-6274-FAA754F9E2A3}"/>
                  </a:ext>
                </a:extLst>
              </p:cNvPr>
              <p:cNvSpPr/>
              <p:nvPr/>
            </p:nvSpPr>
            <p:spPr>
              <a:xfrm>
                <a:off x="1554480" y="2172818"/>
                <a:ext cx="3382769" cy="93614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2" name="Oval 261">
                <a:extLst>
                  <a:ext uri="{FF2B5EF4-FFF2-40B4-BE49-F238E27FC236}">
                    <a16:creationId xmlns:a16="http://schemas.microsoft.com/office/drawing/2014/main" id="{CA03203B-CED5-F302-436E-3196CBEEF2D0}"/>
                  </a:ext>
                </a:extLst>
              </p:cNvPr>
              <p:cNvSpPr/>
              <p:nvPr/>
            </p:nvSpPr>
            <p:spPr>
              <a:xfrm>
                <a:off x="4180114" y="2353506"/>
                <a:ext cx="574766" cy="574766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63" name="TextBox 262">
              <a:extLst>
                <a:ext uri="{FF2B5EF4-FFF2-40B4-BE49-F238E27FC236}">
                  <a16:creationId xmlns:a16="http://schemas.microsoft.com/office/drawing/2014/main" id="{E9737579-EAC6-E271-D40E-6D094B1FC5C5}"/>
                </a:ext>
              </a:extLst>
            </p:cNvPr>
            <p:cNvSpPr txBox="1"/>
            <p:nvPr/>
          </p:nvSpPr>
          <p:spPr>
            <a:xfrm>
              <a:off x="11260707" y="2475749"/>
              <a:ext cx="403334" cy="320842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IN" sz="1800" dirty="0">
                  <a:solidFill>
                    <a:schemeClr val="bg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01</a:t>
              </a:r>
            </a:p>
          </p:txBody>
        </p:sp>
        <p:sp>
          <p:nvSpPr>
            <p:cNvPr id="264" name="TextBox 263">
              <a:extLst>
                <a:ext uri="{FF2B5EF4-FFF2-40B4-BE49-F238E27FC236}">
                  <a16:creationId xmlns:a16="http://schemas.microsoft.com/office/drawing/2014/main" id="{716CA9C2-002B-08CD-5A6E-7AB272A445FB}"/>
                </a:ext>
              </a:extLst>
            </p:cNvPr>
            <p:cNvSpPr txBox="1"/>
            <p:nvPr/>
          </p:nvSpPr>
          <p:spPr>
            <a:xfrm>
              <a:off x="11260707" y="3491918"/>
              <a:ext cx="403334" cy="320842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IN" sz="1800" dirty="0">
                  <a:solidFill>
                    <a:schemeClr val="bg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02</a:t>
              </a:r>
            </a:p>
          </p:txBody>
        </p:sp>
        <p:sp>
          <p:nvSpPr>
            <p:cNvPr id="265" name="TextBox 264">
              <a:extLst>
                <a:ext uri="{FF2B5EF4-FFF2-40B4-BE49-F238E27FC236}">
                  <a16:creationId xmlns:a16="http://schemas.microsoft.com/office/drawing/2014/main" id="{21ECD51C-47D2-2FB6-90E8-C69230520107}"/>
                </a:ext>
              </a:extLst>
            </p:cNvPr>
            <p:cNvSpPr txBox="1"/>
            <p:nvPr/>
          </p:nvSpPr>
          <p:spPr>
            <a:xfrm>
              <a:off x="11260707" y="4503368"/>
              <a:ext cx="403334" cy="320842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IN" sz="1800" dirty="0">
                  <a:solidFill>
                    <a:schemeClr val="bg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03</a:t>
              </a:r>
            </a:p>
          </p:txBody>
        </p:sp>
        <p:sp>
          <p:nvSpPr>
            <p:cNvPr id="266" name="TextBox 265">
              <a:extLst>
                <a:ext uri="{FF2B5EF4-FFF2-40B4-BE49-F238E27FC236}">
                  <a16:creationId xmlns:a16="http://schemas.microsoft.com/office/drawing/2014/main" id="{DB14555D-7DA4-0E00-B82F-A60F29BADE89}"/>
                </a:ext>
              </a:extLst>
            </p:cNvPr>
            <p:cNvSpPr txBox="1"/>
            <p:nvPr/>
          </p:nvSpPr>
          <p:spPr>
            <a:xfrm>
              <a:off x="11260707" y="5514819"/>
              <a:ext cx="403334" cy="320842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IN" sz="1800" dirty="0">
                  <a:solidFill>
                    <a:schemeClr val="bg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04</a:t>
              </a:r>
            </a:p>
          </p:txBody>
        </p:sp>
        <p:sp>
          <p:nvSpPr>
            <p:cNvPr id="267" name="TextBox 266">
              <a:extLst>
                <a:ext uri="{FF2B5EF4-FFF2-40B4-BE49-F238E27FC236}">
                  <a16:creationId xmlns:a16="http://schemas.microsoft.com/office/drawing/2014/main" id="{3CAF1884-68FF-C9FE-A8D5-B44A14FBCE07}"/>
                </a:ext>
              </a:extLst>
            </p:cNvPr>
            <p:cNvSpPr txBox="1"/>
            <p:nvPr/>
          </p:nvSpPr>
          <p:spPr>
            <a:xfrm>
              <a:off x="8845206" y="2353977"/>
              <a:ext cx="2077477" cy="573824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110000"/>
                </a:lnSpc>
              </a:pPr>
              <a:r>
                <a:rPr lang="en-US" sz="1600" b="1" dirty="0"/>
                <a:t>Single Employees</a:t>
              </a:r>
              <a:r>
                <a:rPr lang="en-US" sz="1600" dirty="0"/>
                <a:t>: The percentage of employees who are unmarried.</a:t>
              </a:r>
              <a:endParaRPr lang="en-IN" sz="1200" dirty="0">
                <a:solidFill>
                  <a:schemeClr val="tx1">
                    <a:lumMod val="85000"/>
                    <a:lumOff val="1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68" name="TextBox 267">
              <a:extLst>
                <a:ext uri="{FF2B5EF4-FFF2-40B4-BE49-F238E27FC236}">
                  <a16:creationId xmlns:a16="http://schemas.microsoft.com/office/drawing/2014/main" id="{3069746A-1D27-A6BF-5380-9F9B645434A8}"/>
                </a:ext>
              </a:extLst>
            </p:cNvPr>
            <p:cNvSpPr txBox="1"/>
            <p:nvPr/>
          </p:nvSpPr>
          <p:spPr>
            <a:xfrm>
              <a:off x="8845207" y="3365427"/>
              <a:ext cx="2077476" cy="573824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110000"/>
                </a:lnSpc>
              </a:pPr>
              <a:r>
                <a:rPr lang="en-US" sz="1600" b="1" dirty="0"/>
                <a:t>Married Employees</a:t>
              </a:r>
              <a:r>
                <a:rPr lang="en-US" sz="1600" dirty="0"/>
                <a:t>: The percentage of employees who are married.</a:t>
              </a:r>
              <a:endParaRPr lang="en-IN" sz="1200" dirty="0">
                <a:solidFill>
                  <a:schemeClr val="tx1">
                    <a:lumMod val="85000"/>
                    <a:lumOff val="1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69" name="TextBox 268">
              <a:extLst>
                <a:ext uri="{FF2B5EF4-FFF2-40B4-BE49-F238E27FC236}">
                  <a16:creationId xmlns:a16="http://schemas.microsoft.com/office/drawing/2014/main" id="{10B57717-C587-1B66-62C1-B2808807321C}"/>
                </a:ext>
              </a:extLst>
            </p:cNvPr>
            <p:cNvSpPr txBox="1"/>
            <p:nvPr/>
          </p:nvSpPr>
          <p:spPr>
            <a:xfrm>
              <a:off x="8463641" y="4376877"/>
              <a:ext cx="2459042" cy="573824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110000"/>
                </a:lnSpc>
              </a:pPr>
              <a:r>
                <a:rPr lang="en-US" sz="1600" b="1" dirty="0"/>
                <a:t>Divorced Employees</a:t>
              </a:r>
              <a:r>
                <a:rPr lang="en-US" sz="1600" dirty="0"/>
                <a:t>: The percentage of employees who are divorced or separated.</a:t>
              </a:r>
              <a:endParaRPr lang="en-IN" sz="1200" dirty="0">
                <a:solidFill>
                  <a:schemeClr val="tx1">
                    <a:lumMod val="85000"/>
                    <a:lumOff val="1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70" name="TextBox 269">
              <a:extLst>
                <a:ext uri="{FF2B5EF4-FFF2-40B4-BE49-F238E27FC236}">
                  <a16:creationId xmlns:a16="http://schemas.microsoft.com/office/drawing/2014/main" id="{6913F61D-9751-0359-C0B7-E915B64F22DE}"/>
                </a:ext>
              </a:extLst>
            </p:cNvPr>
            <p:cNvSpPr txBox="1"/>
            <p:nvPr/>
          </p:nvSpPr>
          <p:spPr>
            <a:xfrm>
              <a:off x="8746739" y="5388328"/>
              <a:ext cx="2175944" cy="573824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110000"/>
                </a:lnSpc>
              </a:pPr>
              <a:r>
                <a:rPr lang="en-US" sz="1600" b="1" dirty="0"/>
                <a:t>Widowed Employees</a:t>
              </a:r>
              <a:r>
                <a:rPr lang="en-US" sz="1600" dirty="0"/>
                <a:t>: The percentage of employees who are widowed</a:t>
              </a:r>
              <a:endParaRPr lang="en-IN" sz="1200" dirty="0">
                <a:solidFill>
                  <a:schemeClr val="tx1">
                    <a:lumMod val="85000"/>
                    <a:lumOff val="1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cxnSp>
        <p:nvCxnSpPr>
          <p:cNvPr id="237" name="Straight Connector 236">
            <a:extLst>
              <a:ext uri="{FF2B5EF4-FFF2-40B4-BE49-F238E27FC236}">
                <a16:creationId xmlns:a16="http://schemas.microsoft.com/office/drawing/2014/main" id="{2BB0E001-A457-4226-FCB5-C30F18CFE7BD}"/>
              </a:ext>
            </a:extLst>
          </p:cNvPr>
          <p:cNvCxnSpPr>
            <a:cxnSpLocks/>
            <a:stCxn id="214" idx="3"/>
            <a:endCxn id="235" idx="2"/>
          </p:cNvCxnSpPr>
          <p:nvPr/>
        </p:nvCxnSpPr>
        <p:spPr>
          <a:xfrm>
            <a:off x="5108527" y="2512749"/>
            <a:ext cx="225477" cy="162792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>
            <a:extLst>
              <a:ext uri="{FF2B5EF4-FFF2-40B4-BE49-F238E27FC236}">
                <a16:creationId xmlns:a16="http://schemas.microsoft.com/office/drawing/2014/main" id="{9989B79F-7D2D-FF7E-E2DF-5088A297D6F4}"/>
              </a:ext>
            </a:extLst>
          </p:cNvPr>
          <p:cNvCxnSpPr>
            <a:stCxn id="220" idx="3"/>
            <a:endCxn id="235" idx="2"/>
          </p:cNvCxnSpPr>
          <p:nvPr/>
        </p:nvCxnSpPr>
        <p:spPr>
          <a:xfrm>
            <a:off x="5005054" y="3586736"/>
            <a:ext cx="328950" cy="553934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Connector 241">
            <a:extLst>
              <a:ext uri="{FF2B5EF4-FFF2-40B4-BE49-F238E27FC236}">
                <a16:creationId xmlns:a16="http://schemas.microsoft.com/office/drawing/2014/main" id="{48C32950-2773-F2B2-AA63-9C21ADABAAD0}"/>
              </a:ext>
            </a:extLst>
          </p:cNvPr>
          <p:cNvCxnSpPr>
            <a:stCxn id="223" idx="3"/>
            <a:endCxn id="235" idx="2"/>
          </p:cNvCxnSpPr>
          <p:nvPr/>
        </p:nvCxnSpPr>
        <p:spPr>
          <a:xfrm flipV="1">
            <a:off x="4937250" y="4140670"/>
            <a:ext cx="396754" cy="523119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Connector 243">
            <a:extLst>
              <a:ext uri="{FF2B5EF4-FFF2-40B4-BE49-F238E27FC236}">
                <a16:creationId xmlns:a16="http://schemas.microsoft.com/office/drawing/2014/main" id="{BB97CD5C-D6CE-5110-5E66-27BF9694E61B}"/>
              </a:ext>
            </a:extLst>
          </p:cNvPr>
          <p:cNvCxnSpPr>
            <a:stCxn id="226" idx="3"/>
            <a:endCxn id="235" idx="2"/>
          </p:cNvCxnSpPr>
          <p:nvPr/>
        </p:nvCxnSpPr>
        <p:spPr>
          <a:xfrm flipV="1">
            <a:off x="4894489" y="4140670"/>
            <a:ext cx="439515" cy="153457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BEAE96ED-495D-8D6E-5B17-70498D436F3D}"/>
              </a:ext>
            </a:extLst>
          </p:cNvPr>
          <p:cNvSpPr/>
          <p:nvPr/>
        </p:nvSpPr>
        <p:spPr>
          <a:xfrm>
            <a:off x="0" y="0"/>
            <a:ext cx="93610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F94191-4B23-98D2-A55E-1B65C31E8B7F}"/>
              </a:ext>
            </a:extLst>
          </p:cNvPr>
          <p:cNvSpPr txBox="1"/>
          <p:nvPr/>
        </p:nvSpPr>
        <p:spPr>
          <a:xfrm rot="16200000">
            <a:off x="-2646883" y="3161905"/>
            <a:ext cx="61303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+mj-lt"/>
              </a:rPr>
              <a:t>Dashboard pie charts 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4EB7BA3F-919D-7BBF-8C31-DAD5CBC476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7175" y="41286"/>
            <a:ext cx="10052050" cy="830292"/>
          </a:xfrm>
        </p:spPr>
        <p:txBody>
          <a:bodyPr/>
          <a:lstStyle/>
          <a:p>
            <a:r>
              <a:rPr lang="en-IN" b="1" dirty="0"/>
              <a:t>Pie Charts</a:t>
            </a:r>
            <a:endParaRPr lang="en-IN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EE70B96-6846-6FF0-D45C-CAB4A32EAC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516284" y="1052736"/>
            <a:ext cx="10069974" cy="286913"/>
          </a:xfrm>
        </p:spPr>
        <p:txBody>
          <a:bodyPr/>
          <a:lstStyle/>
          <a:p>
            <a:r>
              <a:rPr lang="en-US" dirty="0"/>
              <a:t>Pie charts are circular graphs divided into slices to represent proportions. In this case, they visually display the distribution of employees by gender and marital status, offering a clear overview of these demographics within the organization.</a:t>
            </a: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DE38BABE-65AC-74DC-C4E1-E58E1FB50D54}"/>
              </a:ext>
            </a:extLst>
          </p:cNvPr>
          <p:cNvSpPr txBox="1"/>
          <p:nvPr/>
        </p:nvSpPr>
        <p:spPr>
          <a:xfrm>
            <a:off x="1053852" y="1569786"/>
            <a:ext cx="5040560" cy="512512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/>
            <a:r>
              <a:rPr lang="en-IN" b="1" dirty="0"/>
              <a:t>Employee Distribution by Gender</a:t>
            </a:r>
            <a:endParaRPr lang="en-IN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35EBF593-1B8F-3339-2401-C0CC26BDD7A4}"/>
              </a:ext>
            </a:extLst>
          </p:cNvPr>
          <p:cNvSpPr txBox="1"/>
          <p:nvPr/>
        </p:nvSpPr>
        <p:spPr>
          <a:xfrm>
            <a:off x="7998078" y="1520337"/>
            <a:ext cx="3679787" cy="512512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US" b="1" dirty="0"/>
              <a:t>Employee Distribution by Marital Status</a:t>
            </a:r>
            <a:endParaRPr lang="en-IN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DFCAFC14-F698-E1BA-D9C5-5CB2E5783255}"/>
              </a:ext>
            </a:extLst>
          </p:cNvPr>
          <p:cNvSpPr txBox="1"/>
          <p:nvPr/>
        </p:nvSpPr>
        <p:spPr>
          <a:xfrm>
            <a:off x="5811251" y="3419508"/>
            <a:ext cx="1483900" cy="75328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Data</a:t>
            </a:r>
          </a:p>
          <a:p>
            <a:pPr algn="ctr"/>
            <a:r>
              <a:rPr lang="en-US" b="1" dirty="0">
                <a:solidFill>
                  <a:schemeClr val="bg1"/>
                </a:solidFill>
              </a:rPr>
              <a:t>Collection</a:t>
            </a:r>
          </a:p>
        </p:txBody>
      </p:sp>
      <p:grpSp>
        <p:nvGrpSpPr>
          <p:cNvPr id="218" name="Group 217">
            <a:extLst>
              <a:ext uri="{FF2B5EF4-FFF2-40B4-BE49-F238E27FC236}">
                <a16:creationId xmlns:a16="http://schemas.microsoft.com/office/drawing/2014/main" id="{18090289-70ED-8ABE-9EE1-F59F3DFDE876}"/>
              </a:ext>
            </a:extLst>
          </p:cNvPr>
          <p:cNvGrpSpPr/>
          <p:nvPr/>
        </p:nvGrpSpPr>
        <p:grpSpPr>
          <a:xfrm>
            <a:off x="1075267" y="2007495"/>
            <a:ext cx="4033260" cy="1010507"/>
            <a:chOff x="1554480" y="2172818"/>
            <a:chExt cx="3382769" cy="936142"/>
          </a:xfrm>
        </p:grpSpPr>
        <p:sp>
          <p:nvSpPr>
            <p:cNvPr id="214" name="Rectangle: Rounded Corners 213">
              <a:extLst>
                <a:ext uri="{FF2B5EF4-FFF2-40B4-BE49-F238E27FC236}">
                  <a16:creationId xmlns:a16="http://schemas.microsoft.com/office/drawing/2014/main" id="{2205A4CA-20FE-03AC-1EB6-A40BA0122749}"/>
                </a:ext>
              </a:extLst>
            </p:cNvPr>
            <p:cNvSpPr/>
            <p:nvPr/>
          </p:nvSpPr>
          <p:spPr>
            <a:xfrm>
              <a:off x="1554480" y="2172818"/>
              <a:ext cx="3382769" cy="93614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AA32F048-BFC0-0646-4193-E862D08C1D51}"/>
                </a:ext>
              </a:extLst>
            </p:cNvPr>
            <p:cNvSpPr/>
            <p:nvPr/>
          </p:nvSpPr>
          <p:spPr>
            <a:xfrm>
              <a:off x="4180114" y="2353506"/>
              <a:ext cx="574766" cy="574766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9" name="Group 218">
            <a:extLst>
              <a:ext uri="{FF2B5EF4-FFF2-40B4-BE49-F238E27FC236}">
                <a16:creationId xmlns:a16="http://schemas.microsoft.com/office/drawing/2014/main" id="{809837AA-B825-DC95-F59E-74E4C5ADF6B2}"/>
              </a:ext>
            </a:extLst>
          </p:cNvPr>
          <p:cNvGrpSpPr/>
          <p:nvPr/>
        </p:nvGrpSpPr>
        <p:grpSpPr>
          <a:xfrm>
            <a:off x="1132709" y="3118665"/>
            <a:ext cx="3872345" cy="936142"/>
            <a:chOff x="1554480" y="2172818"/>
            <a:chExt cx="3382769" cy="936142"/>
          </a:xfrm>
        </p:grpSpPr>
        <p:sp>
          <p:nvSpPr>
            <p:cNvPr id="220" name="Rectangle: Rounded Corners 219">
              <a:extLst>
                <a:ext uri="{FF2B5EF4-FFF2-40B4-BE49-F238E27FC236}">
                  <a16:creationId xmlns:a16="http://schemas.microsoft.com/office/drawing/2014/main" id="{A472DE0E-7F90-C089-B424-725C780D96C8}"/>
                </a:ext>
              </a:extLst>
            </p:cNvPr>
            <p:cNvSpPr/>
            <p:nvPr/>
          </p:nvSpPr>
          <p:spPr>
            <a:xfrm>
              <a:off x="1554480" y="2172818"/>
              <a:ext cx="3382769" cy="93614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Oval 220">
              <a:extLst>
                <a:ext uri="{FF2B5EF4-FFF2-40B4-BE49-F238E27FC236}">
                  <a16:creationId xmlns:a16="http://schemas.microsoft.com/office/drawing/2014/main" id="{1D2AD92E-FD44-4212-CCF7-0561C6336CA9}"/>
                </a:ext>
              </a:extLst>
            </p:cNvPr>
            <p:cNvSpPr/>
            <p:nvPr/>
          </p:nvSpPr>
          <p:spPr>
            <a:xfrm>
              <a:off x="4180114" y="2353506"/>
              <a:ext cx="574766" cy="574766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2" name="Group 221">
            <a:extLst>
              <a:ext uri="{FF2B5EF4-FFF2-40B4-BE49-F238E27FC236}">
                <a16:creationId xmlns:a16="http://schemas.microsoft.com/office/drawing/2014/main" id="{7F1D7101-6EAA-8914-38BC-23306A8E1A50}"/>
              </a:ext>
            </a:extLst>
          </p:cNvPr>
          <p:cNvGrpSpPr/>
          <p:nvPr/>
        </p:nvGrpSpPr>
        <p:grpSpPr>
          <a:xfrm>
            <a:off x="1161582" y="4195718"/>
            <a:ext cx="3775668" cy="936142"/>
            <a:chOff x="1554480" y="2172818"/>
            <a:chExt cx="3382769" cy="936142"/>
          </a:xfrm>
        </p:grpSpPr>
        <p:sp>
          <p:nvSpPr>
            <p:cNvPr id="223" name="Rectangle: Rounded Corners 222">
              <a:extLst>
                <a:ext uri="{FF2B5EF4-FFF2-40B4-BE49-F238E27FC236}">
                  <a16:creationId xmlns:a16="http://schemas.microsoft.com/office/drawing/2014/main" id="{57435B25-7C2D-B149-2460-34E7C343894A}"/>
                </a:ext>
              </a:extLst>
            </p:cNvPr>
            <p:cNvSpPr/>
            <p:nvPr/>
          </p:nvSpPr>
          <p:spPr>
            <a:xfrm>
              <a:off x="1554480" y="2172818"/>
              <a:ext cx="3382769" cy="93614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Oval 223">
              <a:extLst>
                <a:ext uri="{FF2B5EF4-FFF2-40B4-BE49-F238E27FC236}">
                  <a16:creationId xmlns:a16="http://schemas.microsoft.com/office/drawing/2014/main" id="{05E6A5C9-B289-3CE8-30A1-05DE07E2A3B2}"/>
                </a:ext>
              </a:extLst>
            </p:cNvPr>
            <p:cNvSpPr/>
            <p:nvPr/>
          </p:nvSpPr>
          <p:spPr>
            <a:xfrm>
              <a:off x="4180114" y="2353506"/>
              <a:ext cx="574766" cy="574766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5" name="Group 224">
            <a:extLst>
              <a:ext uri="{FF2B5EF4-FFF2-40B4-BE49-F238E27FC236}">
                <a16:creationId xmlns:a16="http://schemas.microsoft.com/office/drawing/2014/main" id="{79DD77AB-E66D-B838-4966-9DE27A095EA5}"/>
              </a:ext>
            </a:extLst>
          </p:cNvPr>
          <p:cNvGrpSpPr/>
          <p:nvPr/>
        </p:nvGrpSpPr>
        <p:grpSpPr>
          <a:xfrm>
            <a:off x="1269876" y="5207169"/>
            <a:ext cx="3624613" cy="936142"/>
            <a:chOff x="1554480" y="2172818"/>
            <a:chExt cx="3382769" cy="936142"/>
          </a:xfrm>
        </p:grpSpPr>
        <p:sp>
          <p:nvSpPr>
            <p:cNvPr id="226" name="Rectangle: Rounded Corners 225">
              <a:extLst>
                <a:ext uri="{FF2B5EF4-FFF2-40B4-BE49-F238E27FC236}">
                  <a16:creationId xmlns:a16="http://schemas.microsoft.com/office/drawing/2014/main" id="{152CDB78-DD5F-543D-4241-DAD72E1B0FF6}"/>
                </a:ext>
              </a:extLst>
            </p:cNvPr>
            <p:cNvSpPr/>
            <p:nvPr/>
          </p:nvSpPr>
          <p:spPr>
            <a:xfrm>
              <a:off x="1554480" y="2172818"/>
              <a:ext cx="3382769" cy="93614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7" name="Oval 226">
              <a:extLst>
                <a:ext uri="{FF2B5EF4-FFF2-40B4-BE49-F238E27FC236}">
                  <a16:creationId xmlns:a16="http://schemas.microsoft.com/office/drawing/2014/main" id="{CB46D376-8913-A8C9-4038-1D79F5472A9B}"/>
                </a:ext>
              </a:extLst>
            </p:cNvPr>
            <p:cNvSpPr/>
            <p:nvPr/>
          </p:nvSpPr>
          <p:spPr>
            <a:xfrm>
              <a:off x="4180114" y="2353506"/>
              <a:ext cx="574766" cy="574766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01" name="TextBox 200">
            <a:extLst>
              <a:ext uri="{FF2B5EF4-FFF2-40B4-BE49-F238E27FC236}">
                <a16:creationId xmlns:a16="http://schemas.microsoft.com/office/drawing/2014/main" id="{0B544C4B-FD8F-BEEF-84E7-BADD1A2D8BCA}"/>
              </a:ext>
            </a:extLst>
          </p:cNvPr>
          <p:cNvSpPr txBox="1"/>
          <p:nvPr/>
        </p:nvSpPr>
        <p:spPr>
          <a:xfrm>
            <a:off x="4194592" y="2308780"/>
            <a:ext cx="743375" cy="39934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IN" sz="18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01</a:t>
            </a:r>
          </a:p>
        </p:txBody>
      </p:sp>
      <p:sp>
        <p:nvSpPr>
          <p:cNvPr id="228" name="TextBox 227">
            <a:extLst>
              <a:ext uri="{FF2B5EF4-FFF2-40B4-BE49-F238E27FC236}">
                <a16:creationId xmlns:a16="http://schemas.microsoft.com/office/drawing/2014/main" id="{6FF80368-9B8F-AD13-5E71-346AF2B65947}"/>
              </a:ext>
            </a:extLst>
          </p:cNvPr>
          <p:cNvSpPr txBox="1"/>
          <p:nvPr/>
        </p:nvSpPr>
        <p:spPr>
          <a:xfrm>
            <a:off x="4264822" y="3364955"/>
            <a:ext cx="403334" cy="44780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IN" sz="18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02</a:t>
            </a:r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DFCA102F-5F8A-546F-EC49-2E1F06591AE5}"/>
              </a:ext>
            </a:extLst>
          </p:cNvPr>
          <p:cNvSpPr txBox="1"/>
          <p:nvPr/>
        </p:nvSpPr>
        <p:spPr>
          <a:xfrm>
            <a:off x="4264822" y="4503368"/>
            <a:ext cx="403334" cy="320842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IN" sz="18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03</a:t>
            </a:r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DB24574E-8442-F7FB-6292-0F445EE5B7BB}"/>
              </a:ext>
            </a:extLst>
          </p:cNvPr>
          <p:cNvSpPr txBox="1"/>
          <p:nvPr/>
        </p:nvSpPr>
        <p:spPr>
          <a:xfrm>
            <a:off x="4264822" y="5514819"/>
            <a:ext cx="403334" cy="320842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IN" sz="18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04</a:t>
            </a:r>
          </a:p>
        </p:txBody>
      </p:sp>
      <p:sp>
        <p:nvSpPr>
          <p:cNvPr id="231" name="TextBox 230">
            <a:extLst>
              <a:ext uri="{FF2B5EF4-FFF2-40B4-BE49-F238E27FC236}">
                <a16:creationId xmlns:a16="http://schemas.microsoft.com/office/drawing/2014/main" id="{FB79394F-49A5-809C-3354-A1396E4A5C70}"/>
              </a:ext>
            </a:extLst>
          </p:cNvPr>
          <p:cNvSpPr txBox="1"/>
          <p:nvPr/>
        </p:nvSpPr>
        <p:spPr>
          <a:xfrm>
            <a:off x="1783659" y="2255684"/>
            <a:ext cx="2143138" cy="540908"/>
          </a:xfrm>
          <a:prstGeom prst="rect">
            <a:avLst/>
          </a:prstGeom>
          <a:noFill/>
        </p:spPr>
        <p:txBody>
          <a:bodyPr wrap="square" lIns="0" tIns="0" rIns="0" bIns="0" anchor="ctr">
            <a:noAutofit/>
          </a:bodyPr>
          <a:lstStyle/>
          <a:p>
            <a:pPr algn="r">
              <a:lnSpc>
                <a:spcPct val="110000"/>
              </a:lnSpc>
            </a:pPr>
            <a:r>
              <a:rPr lang="en-US" sz="1600" b="1" dirty="0"/>
              <a:t>Male Employees</a:t>
            </a:r>
            <a:r>
              <a:rPr lang="en-US" sz="1600" dirty="0"/>
              <a:t>: The percentage of male employees.</a:t>
            </a:r>
            <a:endParaRPr lang="en-IN" sz="1200" dirty="0">
              <a:solidFill>
                <a:schemeClr val="tx1">
                  <a:lumMod val="85000"/>
                  <a:lumOff val="15000"/>
                </a:schemeClr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7BA33328-4AA5-5AFD-762F-EE1D522A47E6}"/>
              </a:ext>
            </a:extLst>
          </p:cNvPr>
          <p:cNvSpPr txBox="1"/>
          <p:nvPr/>
        </p:nvSpPr>
        <p:spPr>
          <a:xfrm>
            <a:off x="1527175" y="3419508"/>
            <a:ext cx="2399623" cy="393252"/>
          </a:xfrm>
          <a:prstGeom prst="rect">
            <a:avLst/>
          </a:prstGeom>
          <a:noFill/>
        </p:spPr>
        <p:txBody>
          <a:bodyPr wrap="square" lIns="0" tIns="0" rIns="0" bIns="0" anchor="ctr">
            <a:noAutofit/>
          </a:bodyPr>
          <a:lstStyle/>
          <a:p>
            <a:pPr algn="r">
              <a:lnSpc>
                <a:spcPct val="110000"/>
              </a:lnSpc>
            </a:pPr>
            <a:r>
              <a:rPr lang="en-US" sz="1600" b="1" dirty="0"/>
              <a:t>Female Employees</a:t>
            </a:r>
            <a:r>
              <a:rPr lang="en-US" sz="1600" dirty="0"/>
              <a:t>: The percentage of female employees.</a:t>
            </a:r>
            <a:endParaRPr lang="en-IN" sz="1200" dirty="0">
              <a:solidFill>
                <a:schemeClr val="tx1">
                  <a:lumMod val="85000"/>
                  <a:lumOff val="15000"/>
                </a:schemeClr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BEFCE195-7DAB-9F8A-C7F9-E8940B20E909}"/>
              </a:ext>
            </a:extLst>
          </p:cNvPr>
          <p:cNvSpPr txBox="1"/>
          <p:nvPr/>
        </p:nvSpPr>
        <p:spPr>
          <a:xfrm>
            <a:off x="1339390" y="4376877"/>
            <a:ext cx="2587407" cy="573824"/>
          </a:xfrm>
          <a:prstGeom prst="rect">
            <a:avLst/>
          </a:prstGeom>
          <a:noFill/>
        </p:spPr>
        <p:txBody>
          <a:bodyPr wrap="square" lIns="0" tIns="0" rIns="0" bIns="0" anchor="ctr">
            <a:noAutofit/>
          </a:bodyPr>
          <a:lstStyle/>
          <a:p>
            <a:pPr algn="r">
              <a:lnSpc>
                <a:spcPct val="110000"/>
              </a:lnSpc>
            </a:pPr>
            <a:r>
              <a:rPr lang="en-US" sz="1600" b="1" dirty="0"/>
              <a:t>Non-binary Employees</a:t>
            </a:r>
            <a:r>
              <a:rPr lang="en-US" sz="1600" dirty="0"/>
              <a:t>: Any employees who identify as non-binary.</a:t>
            </a:r>
            <a:r>
              <a:rPr lang="en-IN" sz="1600" dirty="0">
                <a:solidFill>
                  <a:schemeClr val="tx1">
                    <a:lumMod val="85000"/>
                    <a:lumOff val="1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. </a:t>
            </a:r>
            <a:endParaRPr lang="en-IN" sz="1200" dirty="0">
              <a:solidFill>
                <a:schemeClr val="tx1">
                  <a:lumMod val="85000"/>
                  <a:lumOff val="15000"/>
                </a:schemeClr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18E27813-B2DA-B421-F2E5-6B2AEFA3A932}"/>
              </a:ext>
            </a:extLst>
          </p:cNvPr>
          <p:cNvSpPr txBox="1"/>
          <p:nvPr/>
        </p:nvSpPr>
        <p:spPr>
          <a:xfrm>
            <a:off x="1269876" y="5388328"/>
            <a:ext cx="2656921" cy="573824"/>
          </a:xfrm>
          <a:prstGeom prst="rect">
            <a:avLst/>
          </a:prstGeom>
          <a:noFill/>
        </p:spPr>
        <p:txBody>
          <a:bodyPr wrap="square" lIns="0" tIns="0" rIns="0" bIns="0" anchor="ctr">
            <a:noAutofit/>
          </a:bodyPr>
          <a:lstStyle/>
          <a:p>
            <a:pPr algn="r">
              <a:lnSpc>
                <a:spcPct val="110000"/>
              </a:lnSpc>
            </a:pPr>
            <a:r>
              <a:rPr lang="en-US" sz="1600" b="1" dirty="0"/>
              <a:t>Gender Ratio</a:t>
            </a:r>
            <a:r>
              <a:rPr lang="en-US" sz="1600" dirty="0"/>
              <a:t>: A visual representation male and female employees.</a:t>
            </a:r>
            <a:endParaRPr lang="en-IN" sz="1200" dirty="0">
              <a:solidFill>
                <a:schemeClr val="tx1">
                  <a:lumMod val="85000"/>
                  <a:lumOff val="15000"/>
                </a:schemeClr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35" name="Oval 234">
            <a:extLst>
              <a:ext uri="{FF2B5EF4-FFF2-40B4-BE49-F238E27FC236}">
                <a16:creationId xmlns:a16="http://schemas.microsoft.com/office/drawing/2014/main" id="{8EEB1073-2EB8-B308-BD25-58FB8D806641}"/>
              </a:ext>
            </a:extLst>
          </p:cNvPr>
          <p:cNvSpPr/>
          <p:nvPr/>
        </p:nvSpPr>
        <p:spPr>
          <a:xfrm>
            <a:off x="5334004" y="2921472"/>
            <a:ext cx="2438396" cy="2438396"/>
          </a:xfrm>
          <a:prstGeom prst="ellipse">
            <a:avLst/>
          </a:prstGeom>
          <a:noFill/>
          <a:ln w="635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phic 2" descr="Microscope outline">
            <a:extLst>
              <a:ext uri="{FF2B5EF4-FFF2-40B4-BE49-F238E27FC236}">
                <a16:creationId xmlns:a16="http://schemas.microsoft.com/office/drawing/2014/main" id="{2AFF8FB3-2432-2B1A-C228-F7B510D573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24026" y="4149080"/>
            <a:ext cx="854490" cy="85449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7C0D93E-00B2-4D02-969B-43EC0FDC5CA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489" y="2881670"/>
            <a:ext cx="2329572" cy="2446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8382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EAE96ED-495D-8D6E-5B17-70498D436F3D}"/>
              </a:ext>
            </a:extLst>
          </p:cNvPr>
          <p:cNvSpPr/>
          <p:nvPr/>
        </p:nvSpPr>
        <p:spPr>
          <a:xfrm>
            <a:off x="0" y="0"/>
            <a:ext cx="93610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1E4B2D-8970-D076-4747-DC6E3E233B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7858" y="274639"/>
            <a:ext cx="10051526" cy="711081"/>
          </a:xfrm>
        </p:spPr>
        <p:txBody>
          <a:bodyPr/>
          <a:lstStyle/>
          <a:p>
            <a:r>
              <a:rPr lang="en-IN" b="1" dirty="0"/>
              <a:t>Bar and Scatter Charts</a:t>
            </a:r>
            <a:endParaRPr lang="en-IN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0840A81-E23A-34D4-F621-0B53844C46F9}"/>
              </a:ext>
            </a:extLst>
          </p:cNvPr>
          <p:cNvGrpSpPr/>
          <p:nvPr/>
        </p:nvGrpSpPr>
        <p:grpSpPr>
          <a:xfrm>
            <a:off x="6967540" y="4742778"/>
            <a:ext cx="675606" cy="675605"/>
            <a:chOff x="1527858" y="5150174"/>
            <a:chExt cx="1002890" cy="1002890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AF0265D2-3BAB-556E-03CC-E2C695BB3E70}"/>
                </a:ext>
              </a:extLst>
            </p:cNvPr>
            <p:cNvSpPr/>
            <p:nvPr/>
          </p:nvSpPr>
          <p:spPr>
            <a:xfrm>
              <a:off x="1527858" y="5150174"/>
              <a:ext cx="1002890" cy="100289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  <p:pic>
          <p:nvPicPr>
            <p:cNvPr id="7" name="Graphic 6" descr="Research outline">
              <a:extLst>
                <a:ext uri="{FF2B5EF4-FFF2-40B4-BE49-F238E27FC236}">
                  <a16:creationId xmlns:a16="http://schemas.microsoft.com/office/drawing/2014/main" id="{01E2EF3A-B4E9-1A86-652D-92DB889EB4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737489" y="5359805"/>
              <a:ext cx="583628" cy="583628"/>
            </a:xfrm>
            <a:prstGeom prst="rect">
              <a:avLst/>
            </a:prstGeom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4923D05-A8C6-E4C5-0808-B84D277929C0}"/>
              </a:ext>
            </a:extLst>
          </p:cNvPr>
          <p:cNvGrpSpPr/>
          <p:nvPr/>
        </p:nvGrpSpPr>
        <p:grpSpPr>
          <a:xfrm>
            <a:off x="4626461" y="5623215"/>
            <a:ext cx="2272612" cy="694895"/>
            <a:chOff x="2886438" y="5133703"/>
            <a:chExt cx="2952660" cy="1031524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D64A0A1-EB9F-FDD9-4E67-833A64CC7F03}"/>
                </a:ext>
              </a:extLst>
            </p:cNvPr>
            <p:cNvSpPr/>
            <p:nvPr/>
          </p:nvSpPr>
          <p:spPr>
            <a:xfrm>
              <a:off x="2886438" y="5603964"/>
              <a:ext cx="2952660" cy="561263"/>
            </a:xfrm>
            <a:prstGeom prst="rect">
              <a:avLst/>
            </a:prstGeom>
          </p:spPr>
          <p:txBody>
            <a:bodyPr wrap="square" lIns="0" tIns="0" rIns="0" bIns="0" anchor="t">
              <a:noAutofit/>
            </a:bodyPr>
            <a:lstStyle/>
            <a:p>
              <a:endParaRPr lang="en-IN" sz="1400" dirty="0">
                <a:solidFill>
                  <a:schemeClr val="tx1">
                    <a:lumMod val="85000"/>
                    <a:lumOff val="1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C8985D7-4D3F-4C55-ED7A-C194794FE05D}"/>
                </a:ext>
              </a:extLst>
            </p:cNvPr>
            <p:cNvSpPr/>
            <p:nvPr/>
          </p:nvSpPr>
          <p:spPr>
            <a:xfrm>
              <a:off x="2886438" y="5133703"/>
              <a:ext cx="2952660" cy="352256"/>
            </a:xfrm>
            <a:prstGeom prst="rect">
              <a:avLst/>
            </a:prstGeom>
          </p:spPr>
          <p:txBody>
            <a:bodyPr wrap="square" lIns="0" tIns="0" rIns="0" bIns="0" anchor="b">
              <a:noAutofit/>
            </a:bodyPr>
            <a:lstStyle/>
            <a:p>
              <a:pPr>
                <a:lnSpc>
                  <a:spcPct val="110000"/>
                </a:lnSpc>
              </a:pPr>
              <a:endParaRPr lang="en-IN" sz="2000" b="1" dirty="0">
                <a:solidFill>
                  <a:schemeClr val="tx1">
                    <a:lumMod val="85000"/>
                    <a:lumOff val="1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25" name="Oval 24">
            <a:extLst>
              <a:ext uri="{FF2B5EF4-FFF2-40B4-BE49-F238E27FC236}">
                <a16:creationId xmlns:a16="http://schemas.microsoft.com/office/drawing/2014/main" id="{AA6A0A52-01C4-232F-339F-F253A21769A4}"/>
              </a:ext>
            </a:extLst>
          </p:cNvPr>
          <p:cNvSpPr/>
          <p:nvPr/>
        </p:nvSpPr>
        <p:spPr>
          <a:xfrm>
            <a:off x="1266251" y="4383096"/>
            <a:ext cx="675606" cy="67560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7FC397F-BF8D-F83E-A47E-74335F153B54}"/>
              </a:ext>
            </a:extLst>
          </p:cNvPr>
          <p:cNvGrpSpPr/>
          <p:nvPr/>
        </p:nvGrpSpPr>
        <p:grpSpPr>
          <a:xfrm>
            <a:off x="7966620" y="4500723"/>
            <a:ext cx="3081880" cy="1439287"/>
            <a:chOff x="2886438" y="5133703"/>
            <a:chExt cx="2952660" cy="1031524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B4AB0A3-B7AE-C53E-B0A1-B9F11D849C33}"/>
                </a:ext>
              </a:extLst>
            </p:cNvPr>
            <p:cNvSpPr/>
            <p:nvPr/>
          </p:nvSpPr>
          <p:spPr>
            <a:xfrm>
              <a:off x="2886438" y="5603964"/>
              <a:ext cx="2952660" cy="561263"/>
            </a:xfrm>
            <a:prstGeom prst="rect">
              <a:avLst/>
            </a:prstGeom>
          </p:spPr>
          <p:txBody>
            <a:bodyPr wrap="square" lIns="0" tIns="0" rIns="0" bIns="0" anchor="t">
              <a:noAutofit/>
            </a:bodyPr>
            <a:lstStyle/>
            <a:p>
              <a:r>
                <a:rPr lang="en-US" sz="1400" dirty="0"/>
                <a:t>Displays employee distribution across Age Groups.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37B87D78-0C65-3513-DB9D-3610ADE046AE}"/>
                </a:ext>
              </a:extLst>
            </p:cNvPr>
            <p:cNvSpPr/>
            <p:nvPr/>
          </p:nvSpPr>
          <p:spPr>
            <a:xfrm>
              <a:off x="2886438" y="5133703"/>
              <a:ext cx="2952660" cy="352256"/>
            </a:xfrm>
            <a:prstGeom prst="rect">
              <a:avLst/>
            </a:prstGeom>
          </p:spPr>
          <p:txBody>
            <a:bodyPr wrap="square" lIns="0" tIns="0" rIns="0" bIns="0" anchor="b">
              <a:noAutofit/>
            </a:bodyPr>
            <a:lstStyle/>
            <a:p>
              <a:r>
                <a:rPr lang="en-IN" sz="2000" b="1" dirty="0"/>
                <a:t>Stacked Column Chart</a:t>
              </a:r>
              <a:endParaRPr lang="en-IN" sz="2000" dirty="0"/>
            </a:p>
          </p:txBody>
        </p:sp>
      </p:grpSp>
      <p:sp>
        <p:nvSpPr>
          <p:cNvPr id="44" name="Oval 43">
            <a:extLst>
              <a:ext uri="{FF2B5EF4-FFF2-40B4-BE49-F238E27FC236}">
                <a16:creationId xmlns:a16="http://schemas.microsoft.com/office/drawing/2014/main" id="{CBD8B5FE-1FBB-1A59-D60B-00EA5D6E7C56}"/>
              </a:ext>
            </a:extLst>
          </p:cNvPr>
          <p:cNvSpPr/>
          <p:nvPr/>
        </p:nvSpPr>
        <p:spPr>
          <a:xfrm>
            <a:off x="1231073" y="6050803"/>
            <a:ext cx="675606" cy="67560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6B87CA66-F794-7E92-BBF9-E8E17268893B}"/>
              </a:ext>
            </a:extLst>
          </p:cNvPr>
          <p:cNvGrpSpPr/>
          <p:nvPr/>
        </p:nvGrpSpPr>
        <p:grpSpPr>
          <a:xfrm>
            <a:off x="2353848" y="4500723"/>
            <a:ext cx="2588435" cy="1023705"/>
            <a:chOff x="2886438" y="5133703"/>
            <a:chExt cx="2952660" cy="1031524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9F3EC207-E1AC-4E6E-C0E6-C6287BA44BC1}"/>
                </a:ext>
              </a:extLst>
            </p:cNvPr>
            <p:cNvSpPr/>
            <p:nvPr/>
          </p:nvSpPr>
          <p:spPr>
            <a:xfrm>
              <a:off x="2886438" y="5603964"/>
              <a:ext cx="2952660" cy="561263"/>
            </a:xfrm>
            <a:prstGeom prst="rect">
              <a:avLst/>
            </a:prstGeom>
          </p:spPr>
          <p:txBody>
            <a:bodyPr wrap="square" lIns="0" tIns="0" rIns="0" bIns="0" anchor="t">
              <a:noAutofit/>
            </a:bodyPr>
            <a:lstStyle/>
            <a:p>
              <a:r>
                <a:rPr lang="en-US" sz="1400" dirty="0"/>
                <a:t>Analyzes relationship between Company Tenure and Distance from Work.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6014EEBC-60E8-91E0-C2FA-D40C6767165B}"/>
                </a:ext>
              </a:extLst>
            </p:cNvPr>
            <p:cNvSpPr/>
            <p:nvPr/>
          </p:nvSpPr>
          <p:spPr>
            <a:xfrm>
              <a:off x="2886438" y="5133703"/>
              <a:ext cx="2952660" cy="352256"/>
            </a:xfrm>
            <a:prstGeom prst="rect">
              <a:avLst/>
            </a:prstGeom>
          </p:spPr>
          <p:txBody>
            <a:bodyPr wrap="square" lIns="0" tIns="0" rIns="0" bIns="0" anchor="b">
              <a:noAutofit/>
            </a:bodyPr>
            <a:lstStyle/>
            <a:p>
              <a:r>
                <a:rPr lang="en-IN" sz="2000" b="1" dirty="0"/>
                <a:t>Scatter Chart</a:t>
              </a:r>
              <a:r>
                <a:rPr lang="en-IN" sz="2000" dirty="0"/>
                <a:t>:</a:t>
              </a:r>
            </a:p>
          </p:txBody>
        </p:sp>
      </p:grp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D7FFCEF2-529A-5A0B-3B2C-875F2454FB20}"/>
              </a:ext>
            </a:extLst>
          </p:cNvPr>
          <p:cNvSpPr/>
          <p:nvPr/>
        </p:nvSpPr>
        <p:spPr>
          <a:xfrm>
            <a:off x="6729770" y="1170336"/>
            <a:ext cx="5053274" cy="2965269"/>
          </a:xfrm>
          <a:prstGeom prst="roundRect">
            <a:avLst>
              <a:gd name="adj" fmla="val 10059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0" name="Graphic 59" descr="Microscope outline">
            <a:extLst>
              <a:ext uri="{FF2B5EF4-FFF2-40B4-BE49-F238E27FC236}">
                <a16:creationId xmlns:a16="http://schemas.microsoft.com/office/drawing/2014/main" id="{A9711C03-A152-2CCE-E400-D864F39FBF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00092" y="1635168"/>
            <a:ext cx="440506" cy="440506"/>
          </a:xfrm>
          <a:prstGeom prst="rect">
            <a:avLst/>
          </a:prstGeom>
        </p:spPr>
      </p:pic>
      <p:pic>
        <p:nvPicPr>
          <p:cNvPr id="61" name="Graphic 60" descr="Open book outline">
            <a:extLst>
              <a:ext uri="{FF2B5EF4-FFF2-40B4-BE49-F238E27FC236}">
                <a16:creationId xmlns:a16="http://schemas.microsoft.com/office/drawing/2014/main" id="{5B536B49-2F96-7D78-6271-4B1E8B31B40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83801" y="4507460"/>
            <a:ext cx="440506" cy="440506"/>
          </a:xfrm>
          <a:prstGeom prst="rect">
            <a:avLst/>
          </a:prstGeom>
        </p:spPr>
      </p:pic>
      <p:grpSp>
        <p:nvGrpSpPr>
          <p:cNvPr id="62" name="Group 61">
            <a:extLst>
              <a:ext uri="{FF2B5EF4-FFF2-40B4-BE49-F238E27FC236}">
                <a16:creationId xmlns:a16="http://schemas.microsoft.com/office/drawing/2014/main" id="{DAF03F33-87CB-DD09-32CA-813F6E7EE7AD}"/>
              </a:ext>
            </a:extLst>
          </p:cNvPr>
          <p:cNvGrpSpPr/>
          <p:nvPr/>
        </p:nvGrpSpPr>
        <p:grpSpPr>
          <a:xfrm>
            <a:off x="4566710" y="3584607"/>
            <a:ext cx="1903042" cy="1108366"/>
            <a:chOff x="1877022" y="3616779"/>
            <a:chExt cx="1903042" cy="1108366"/>
          </a:xfrm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56F9E937-7D42-2B79-7DB0-B7987A7A2D4F}"/>
                </a:ext>
              </a:extLst>
            </p:cNvPr>
            <p:cNvSpPr/>
            <p:nvPr/>
          </p:nvSpPr>
          <p:spPr>
            <a:xfrm>
              <a:off x="1877022" y="4293097"/>
              <a:ext cx="1894878" cy="432048"/>
            </a:xfrm>
            <a:prstGeom prst="rect">
              <a:avLst/>
            </a:prstGeom>
          </p:spPr>
          <p:txBody>
            <a:bodyPr wrap="square" lIns="0" tIns="0" rIns="0" bIns="0" anchor="t">
              <a:noAutofit/>
            </a:bodyPr>
            <a:lstStyle/>
            <a:p>
              <a:endParaRPr lang="en-IN" sz="1400" dirty="0">
                <a:solidFill>
                  <a:schemeClr val="tx1">
                    <a:lumMod val="85000"/>
                    <a:lumOff val="1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07B81EE7-20EC-4350-E4B7-D3426A84125F}"/>
                </a:ext>
              </a:extLst>
            </p:cNvPr>
            <p:cNvSpPr/>
            <p:nvPr/>
          </p:nvSpPr>
          <p:spPr>
            <a:xfrm>
              <a:off x="1877022" y="3616779"/>
              <a:ext cx="1903042" cy="591845"/>
            </a:xfrm>
            <a:prstGeom prst="rect">
              <a:avLst/>
            </a:prstGeom>
          </p:spPr>
          <p:txBody>
            <a:bodyPr wrap="square" lIns="0" tIns="0" rIns="0" bIns="0" anchor="b">
              <a:noAutofit/>
            </a:bodyPr>
            <a:lstStyle/>
            <a:p>
              <a:pPr>
                <a:lnSpc>
                  <a:spcPct val="110000"/>
                </a:lnSpc>
              </a:pPr>
              <a:endParaRPr lang="en-IN" sz="4800" dirty="0">
                <a:solidFill>
                  <a:schemeClr val="accent2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65" name="Rectangle 64">
            <a:extLst>
              <a:ext uri="{FF2B5EF4-FFF2-40B4-BE49-F238E27FC236}">
                <a16:creationId xmlns:a16="http://schemas.microsoft.com/office/drawing/2014/main" id="{64F86C4F-26FA-1207-36D0-BC9A793F2426}"/>
              </a:ext>
            </a:extLst>
          </p:cNvPr>
          <p:cNvSpPr/>
          <p:nvPr/>
        </p:nvSpPr>
        <p:spPr>
          <a:xfrm>
            <a:off x="1851502" y="5506357"/>
            <a:ext cx="4628320" cy="378100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/>
          <a:p>
            <a:endParaRPr lang="en-IN" sz="1400" dirty="0">
              <a:solidFill>
                <a:schemeClr val="tx1">
                  <a:lumMod val="85000"/>
                  <a:lumOff val="15000"/>
                </a:schemeClr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6447D89-F2CA-4D54-8F81-4496AD895D3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8138" y="1362447"/>
            <a:ext cx="4753599" cy="2455457"/>
          </a:xfrm>
          <a:prstGeom prst="rect">
            <a:avLst/>
          </a:prstGeom>
        </p:spPr>
      </p:pic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FA1B63D4-EC42-4CED-9797-B9E8A21E2D6E}"/>
              </a:ext>
            </a:extLst>
          </p:cNvPr>
          <p:cNvSpPr/>
          <p:nvPr/>
        </p:nvSpPr>
        <p:spPr>
          <a:xfrm>
            <a:off x="1325865" y="1182713"/>
            <a:ext cx="4351328" cy="2826577"/>
          </a:xfrm>
          <a:prstGeom prst="roundRect">
            <a:avLst>
              <a:gd name="adj" fmla="val 10059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B680078-FD66-49D6-A2D3-2EA6D9396BE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8876" y="1319521"/>
            <a:ext cx="3805456" cy="2351202"/>
          </a:xfrm>
          <a:prstGeom prst="rect">
            <a:avLst/>
          </a:prstGeom>
        </p:spPr>
      </p:pic>
      <p:sp>
        <p:nvSpPr>
          <p:cNvPr id="20" name="Rectangle 2">
            <a:extLst>
              <a:ext uri="{FF2B5EF4-FFF2-40B4-BE49-F238E27FC236}">
                <a16:creationId xmlns:a16="http://schemas.microsoft.com/office/drawing/2014/main" id="{39132D0E-5289-4AB4-AFEA-763D54E4C9A3}"/>
              </a:ext>
            </a:extLst>
          </p:cNvPr>
          <p:cNvSpPr>
            <a:spLocks noGrp="1" noChangeArrowheads="1"/>
          </p:cNvSpPr>
          <p:nvPr>
            <p:ph type="body" sz="quarter" idx="13"/>
          </p:nvPr>
        </p:nvSpPr>
        <p:spPr bwMode="auto">
          <a:xfrm>
            <a:off x="2116138" y="6052594"/>
            <a:ext cx="10072687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Stacked Column Chart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shows employee distribution by age groups. The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Scatter Chart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examines the relationship between company tenure and distance from work.</a:t>
            </a:r>
          </a:p>
        </p:txBody>
      </p:sp>
    </p:spTree>
    <p:extLst>
      <p:ext uri="{BB962C8B-B14F-4D97-AF65-F5344CB8AC3E}">
        <p14:creationId xmlns:p14="http://schemas.microsoft.com/office/powerpoint/2010/main" val="41801171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Rectangle: Rounded Corners 95">
            <a:extLst>
              <a:ext uri="{FF2B5EF4-FFF2-40B4-BE49-F238E27FC236}">
                <a16:creationId xmlns:a16="http://schemas.microsoft.com/office/drawing/2014/main" id="{515073D0-1883-9403-5B14-B0F3DF98FEE4}"/>
              </a:ext>
            </a:extLst>
          </p:cNvPr>
          <p:cNvSpPr/>
          <p:nvPr/>
        </p:nvSpPr>
        <p:spPr>
          <a:xfrm>
            <a:off x="7095212" y="1797650"/>
            <a:ext cx="4464496" cy="4469873"/>
          </a:xfrm>
          <a:prstGeom prst="roundRect">
            <a:avLst>
              <a:gd name="adj" fmla="val 7266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EAE96ED-495D-8D6E-5B17-70498D436F3D}"/>
              </a:ext>
            </a:extLst>
          </p:cNvPr>
          <p:cNvSpPr/>
          <p:nvPr/>
        </p:nvSpPr>
        <p:spPr>
          <a:xfrm>
            <a:off x="0" y="0"/>
            <a:ext cx="93610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1E4B2D-8970-D076-4747-DC6E3E233B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9875" y="274639"/>
            <a:ext cx="10918949" cy="711081"/>
          </a:xfrm>
        </p:spPr>
        <p:txBody>
          <a:bodyPr/>
          <a:lstStyle/>
          <a:p>
            <a:r>
              <a:rPr lang="en-US" b="1" dirty="0"/>
              <a:t>Job Satisfaction and Role Analysis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EA47CD-3FC2-F35E-775B-AB5A41E9DF4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516284" y="1052735"/>
            <a:ext cx="10069974" cy="853633"/>
          </a:xfrm>
        </p:spPr>
        <p:txBody>
          <a:bodyPr/>
          <a:lstStyle/>
          <a:p>
            <a:r>
              <a:rPr lang="en-US" b="1" dirty="0"/>
              <a:t>Tree Map</a:t>
            </a:r>
            <a:r>
              <a:rPr lang="en-US" dirty="0"/>
              <a:t>: Visualizes job satisfaction and work-life balance metrics with nested rectangles.</a:t>
            </a:r>
          </a:p>
          <a:p>
            <a:r>
              <a:rPr lang="en-US" b="1" dirty="0"/>
              <a:t>Funnel Chart</a:t>
            </a:r>
            <a:r>
              <a:rPr lang="en-US" dirty="0"/>
              <a:t>: Shows employee distribution across job roles in a narrowing format.</a:t>
            </a:r>
          </a:p>
          <a:p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748D003-73E2-39F8-227F-839B7540C0AA}"/>
              </a:ext>
            </a:extLst>
          </p:cNvPr>
          <p:cNvGrpSpPr/>
          <p:nvPr/>
        </p:nvGrpSpPr>
        <p:grpSpPr>
          <a:xfrm>
            <a:off x="1527857" y="1797650"/>
            <a:ext cx="5290953" cy="4462473"/>
            <a:chOff x="1527857" y="1787602"/>
            <a:chExt cx="5290953" cy="4019489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27150E18-550E-34F4-F5D5-D74FB039BCFE}"/>
                </a:ext>
              </a:extLst>
            </p:cNvPr>
            <p:cNvSpPr/>
            <p:nvPr/>
          </p:nvSpPr>
          <p:spPr>
            <a:xfrm>
              <a:off x="1527857" y="1787602"/>
              <a:ext cx="5290953" cy="1929429"/>
            </a:xfrm>
            <a:prstGeom prst="roundRect">
              <a:avLst>
                <a:gd name="adj" fmla="val 12433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7BA6438C-5252-57DF-1EA1-F001C3A9EC03}"/>
                </a:ext>
              </a:extLst>
            </p:cNvPr>
            <p:cNvSpPr/>
            <p:nvPr/>
          </p:nvSpPr>
          <p:spPr>
            <a:xfrm>
              <a:off x="1527857" y="3877662"/>
              <a:ext cx="5290953" cy="1929429"/>
            </a:xfrm>
            <a:prstGeom prst="roundRect">
              <a:avLst>
                <a:gd name="adj" fmla="val 12433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BE81A9-EA5A-3A9A-19CD-FF606319D0B2}"/>
              </a:ext>
            </a:extLst>
          </p:cNvPr>
          <p:cNvGrpSpPr/>
          <p:nvPr/>
        </p:nvGrpSpPr>
        <p:grpSpPr>
          <a:xfrm>
            <a:off x="1851503" y="3062304"/>
            <a:ext cx="4661492" cy="591845"/>
            <a:chOff x="1851503" y="3062304"/>
            <a:chExt cx="4661492" cy="591845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67C51FC9-1AD6-3E2F-F8C0-05397F52DA76}"/>
                </a:ext>
              </a:extLst>
            </p:cNvPr>
            <p:cNvSpPr/>
            <p:nvPr/>
          </p:nvSpPr>
          <p:spPr>
            <a:xfrm>
              <a:off x="5113990" y="3062304"/>
              <a:ext cx="1399005" cy="591845"/>
            </a:xfrm>
            <a:prstGeom prst="rect">
              <a:avLst/>
            </a:prstGeom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110000"/>
                </a:lnSpc>
              </a:pPr>
              <a:r>
                <a:rPr lang="en-IN" sz="4800" dirty="0">
                  <a:solidFill>
                    <a:schemeClr val="accent2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Open Sans" panose="020B0606030504020204" pitchFamily="34" charset="0"/>
                </a:rPr>
                <a:t>80</a:t>
              </a:r>
              <a:r>
                <a:rPr lang="en-IN" sz="4000" dirty="0">
                  <a:solidFill>
                    <a:schemeClr val="accent2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Open Sans" panose="020B0606030504020204" pitchFamily="34" charset="0"/>
                </a:rPr>
                <a:t>%</a:t>
              </a:r>
              <a:endParaRPr lang="en-IN" sz="4800" dirty="0">
                <a:solidFill>
                  <a:schemeClr val="accent2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C4B6FD07-D3AA-31CA-D783-4ABF83942196}"/>
                </a:ext>
              </a:extLst>
            </p:cNvPr>
            <p:cNvGrpSpPr/>
            <p:nvPr/>
          </p:nvGrpSpPr>
          <p:grpSpPr>
            <a:xfrm>
              <a:off x="1851503" y="3086741"/>
              <a:ext cx="2946274" cy="542970"/>
              <a:chOff x="1851503" y="3070360"/>
              <a:chExt cx="2946274" cy="575733"/>
            </a:xfrm>
          </p:grpSpPr>
          <p:sp>
            <p:nvSpPr>
              <p:cNvPr id="29" name="Rectangle: Rounded Corners 28">
                <a:extLst>
                  <a:ext uri="{FF2B5EF4-FFF2-40B4-BE49-F238E27FC236}">
                    <a16:creationId xmlns:a16="http://schemas.microsoft.com/office/drawing/2014/main" id="{E99A0F43-2D06-93D5-24BC-32F2579C083E}"/>
                  </a:ext>
                </a:extLst>
              </p:cNvPr>
              <p:cNvSpPr/>
              <p:nvPr/>
            </p:nvSpPr>
            <p:spPr>
              <a:xfrm>
                <a:off x="1851503" y="3070360"/>
                <a:ext cx="191786" cy="575733"/>
              </a:xfrm>
              <a:prstGeom prst="roundRect">
                <a:avLst>
                  <a:gd name="adj" fmla="val 5000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: Rounded Corners 32">
                <a:extLst>
                  <a:ext uri="{FF2B5EF4-FFF2-40B4-BE49-F238E27FC236}">
                    <a16:creationId xmlns:a16="http://schemas.microsoft.com/office/drawing/2014/main" id="{1C00C577-E2F1-B886-1C0E-47AF8B1B8AC8}"/>
                  </a:ext>
                </a:extLst>
              </p:cNvPr>
              <p:cNvSpPr/>
              <p:nvPr/>
            </p:nvSpPr>
            <p:spPr>
              <a:xfrm>
                <a:off x="2157557" y="3070360"/>
                <a:ext cx="191786" cy="575733"/>
              </a:xfrm>
              <a:prstGeom prst="roundRect">
                <a:avLst>
                  <a:gd name="adj" fmla="val 5000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: Rounded Corners 33">
                <a:extLst>
                  <a:ext uri="{FF2B5EF4-FFF2-40B4-BE49-F238E27FC236}">
                    <a16:creationId xmlns:a16="http://schemas.microsoft.com/office/drawing/2014/main" id="{4E1BC0A2-68EB-165B-E96B-7E8517D81A9F}"/>
                  </a:ext>
                </a:extLst>
              </p:cNvPr>
              <p:cNvSpPr/>
              <p:nvPr/>
            </p:nvSpPr>
            <p:spPr>
              <a:xfrm>
                <a:off x="2463611" y="3070360"/>
                <a:ext cx="191786" cy="575733"/>
              </a:xfrm>
              <a:prstGeom prst="roundRect">
                <a:avLst>
                  <a:gd name="adj" fmla="val 5000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: Rounded Corners 34">
                <a:extLst>
                  <a:ext uri="{FF2B5EF4-FFF2-40B4-BE49-F238E27FC236}">
                    <a16:creationId xmlns:a16="http://schemas.microsoft.com/office/drawing/2014/main" id="{E639D9AE-CC7F-1FE0-9DFF-CAC4B918F2AB}"/>
                  </a:ext>
                </a:extLst>
              </p:cNvPr>
              <p:cNvSpPr/>
              <p:nvPr/>
            </p:nvSpPr>
            <p:spPr>
              <a:xfrm>
                <a:off x="2769665" y="3070360"/>
                <a:ext cx="191786" cy="575733"/>
              </a:xfrm>
              <a:prstGeom prst="roundRect">
                <a:avLst>
                  <a:gd name="adj" fmla="val 5000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A1CC099C-CE0F-096D-686D-FEBDF7FDF53A}"/>
                  </a:ext>
                </a:extLst>
              </p:cNvPr>
              <p:cNvSpPr/>
              <p:nvPr/>
            </p:nvSpPr>
            <p:spPr>
              <a:xfrm>
                <a:off x="3075719" y="3070360"/>
                <a:ext cx="191786" cy="575733"/>
              </a:xfrm>
              <a:prstGeom prst="roundRect">
                <a:avLst>
                  <a:gd name="adj" fmla="val 5000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: Rounded Corners 36">
                <a:extLst>
                  <a:ext uri="{FF2B5EF4-FFF2-40B4-BE49-F238E27FC236}">
                    <a16:creationId xmlns:a16="http://schemas.microsoft.com/office/drawing/2014/main" id="{BB00AB2B-F54D-2CA9-166C-DD2848A6D594}"/>
                  </a:ext>
                </a:extLst>
              </p:cNvPr>
              <p:cNvSpPr/>
              <p:nvPr/>
            </p:nvSpPr>
            <p:spPr>
              <a:xfrm>
                <a:off x="3381773" y="3070360"/>
                <a:ext cx="191786" cy="575733"/>
              </a:xfrm>
              <a:prstGeom prst="roundRect">
                <a:avLst>
                  <a:gd name="adj" fmla="val 5000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: Rounded Corners 37">
                <a:extLst>
                  <a:ext uri="{FF2B5EF4-FFF2-40B4-BE49-F238E27FC236}">
                    <a16:creationId xmlns:a16="http://schemas.microsoft.com/office/drawing/2014/main" id="{890B8E99-A47F-BF38-63FA-D66D31B3E2C8}"/>
                  </a:ext>
                </a:extLst>
              </p:cNvPr>
              <p:cNvSpPr/>
              <p:nvPr/>
            </p:nvSpPr>
            <p:spPr>
              <a:xfrm>
                <a:off x="3687827" y="3070360"/>
                <a:ext cx="191786" cy="575733"/>
              </a:xfrm>
              <a:prstGeom prst="roundRect">
                <a:avLst>
                  <a:gd name="adj" fmla="val 5000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: Rounded Corners 38">
                <a:extLst>
                  <a:ext uri="{FF2B5EF4-FFF2-40B4-BE49-F238E27FC236}">
                    <a16:creationId xmlns:a16="http://schemas.microsoft.com/office/drawing/2014/main" id="{38BB0EAC-C750-1B0E-5C30-6ED28FF9E322}"/>
                  </a:ext>
                </a:extLst>
              </p:cNvPr>
              <p:cNvSpPr/>
              <p:nvPr/>
            </p:nvSpPr>
            <p:spPr>
              <a:xfrm>
                <a:off x="3993881" y="3070360"/>
                <a:ext cx="191786" cy="575733"/>
              </a:xfrm>
              <a:prstGeom prst="roundRect">
                <a:avLst>
                  <a:gd name="adj" fmla="val 5000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: Rounded Corners 39">
                <a:extLst>
                  <a:ext uri="{FF2B5EF4-FFF2-40B4-BE49-F238E27FC236}">
                    <a16:creationId xmlns:a16="http://schemas.microsoft.com/office/drawing/2014/main" id="{0B5EB1DE-EE54-3BEA-8DD8-457C1760C653}"/>
                  </a:ext>
                </a:extLst>
              </p:cNvPr>
              <p:cNvSpPr/>
              <p:nvPr/>
            </p:nvSpPr>
            <p:spPr>
              <a:xfrm>
                <a:off x="4299935" y="3070360"/>
                <a:ext cx="191786" cy="57573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: Rounded Corners 44">
                <a:extLst>
                  <a:ext uri="{FF2B5EF4-FFF2-40B4-BE49-F238E27FC236}">
                    <a16:creationId xmlns:a16="http://schemas.microsoft.com/office/drawing/2014/main" id="{472910F7-4396-A839-E9FA-7563950BC5FA}"/>
                  </a:ext>
                </a:extLst>
              </p:cNvPr>
              <p:cNvSpPr/>
              <p:nvPr/>
            </p:nvSpPr>
            <p:spPr>
              <a:xfrm>
                <a:off x="4605991" y="3070360"/>
                <a:ext cx="191786" cy="57573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9" name="Rectangle 48">
            <a:extLst>
              <a:ext uri="{FF2B5EF4-FFF2-40B4-BE49-F238E27FC236}">
                <a16:creationId xmlns:a16="http://schemas.microsoft.com/office/drawing/2014/main" id="{AC32AA13-B8A3-5B59-6C07-F6886F3B22FD}"/>
              </a:ext>
            </a:extLst>
          </p:cNvPr>
          <p:cNvSpPr/>
          <p:nvPr/>
        </p:nvSpPr>
        <p:spPr>
          <a:xfrm>
            <a:off x="1851502" y="2484564"/>
            <a:ext cx="4667104" cy="378100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/>
          <a:p>
            <a:r>
              <a:rPr lang="en-US" sz="1400" b="1" dirty="0"/>
              <a:t> </a:t>
            </a:r>
            <a:r>
              <a:rPr lang="en-US" sz="1400" dirty="0"/>
              <a:t>Highlights Job Satisfaction and Work-Life Balance metrics.</a:t>
            </a:r>
          </a:p>
          <a:p>
            <a:endParaRPr lang="en-IN" sz="1400" dirty="0">
              <a:solidFill>
                <a:schemeClr val="tx1">
                  <a:lumMod val="85000"/>
                  <a:lumOff val="15000"/>
                </a:schemeClr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D250B82D-6F4F-CD36-3A8D-D744AFF34D7E}"/>
              </a:ext>
            </a:extLst>
          </p:cNvPr>
          <p:cNvSpPr/>
          <p:nvPr/>
        </p:nvSpPr>
        <p:spPr>
          <a:xfrm>
            <a:off x="1851502" y="2041727"/>
            <a:ext cx="4667104" cy="319035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/>
          <a:p>
            <a:r>
              <a:rPr lang="en-US" sz="2000" b="1" dirty="0"/>
              <a:t>Tree Map</a:t>
            </a:r>
            <a:r>
              <a:rPr lang="en-US" sz="2000" dirty="0"/>
              <a:t>:</a:t>
            </a:r>
            <a:endParaRPr lang="en-IN" sz="2000" b="1" dirty="0">
              <a:solidFill>
                <a:schemeClr val="tx1">
                  <a:lumMod val="85000"/>
                  <a:lumOff val="15000"/>
                </a:schemeClr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E68922CB-0DD2-4D5F-DE21-E2A41D6411EA}"/>
              </a:ext>
            </a:extLst>
          </p:cNvPr>
          <p:cNvGrpSpPr/>
          <p:nvPr/>
        </p:nvGrpSpPr>
        <p:grpSpPr>
          <a:xfrm>
            <a:off x="1851503" y="5396942"/>
            <a:ext cx="4661492" cy="591845"/>
            <a:chOff x="1851503" y="3062304"/>
            <a:chExt cx="4661492" cy="591845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69B48833-A1D4-5FCF-4184-ACB2E63D4626}"/>
                </a:ext>
              </a:extLst>
            </p:cNvPr>
            <p:cNvSpPr/>
            <p:nvPr/>
          </p:nvSpPr>
          <p:spPr>
            <a:xfrm>
              <a:off x="5113990" y="3062304"/>
              <a:ext cx="1399005" cy="591845"/>
            </a:xfrm>
            <a:prstGeom prst="rect">
              <a:avLst/>
            </a:prstGeom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110000"/>
                </a:lnSpc>
              </a:pPr>
              <a:r>
                <a:rPr lang="en-IN" sz="4800" dirty="0">
                  <a:solidFill>
                    <a:schemeClr val="accent5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Open Sans" panose="020B0606030504020204" pitchFamily="34" charset="0"/>
                </a:rPr>
                <a:t>50</a:t>
              </a:r>
              <a:r>
                <a:rPr lang="en-IN" sz="4000" dirty="0">
                  <a:solidFill>
                    <a:schemeClr val="accent5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Open Sans" panose="020B0606030504020204" pitchFamily="34" charset="0"/>
                </a:rPr>
                <a:t>%</a:t>
              </a:r>
              <a:endParaRPr lang="en-IN" sz="4800" dirty="0">
                <a:solidFill>
                  <a:schemeClr val="accent5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ACEE6EAF-18A9-ECA8-CB2B-1E41C804E37C}"/>
                </a:ext>
              </a:extLst>
            </p:cNvPr>
            <p:cNvGrpSpPr/>
            <p:nvPr/>
          </p:nvGrpSpPr>
          <p:grpSpPr>
            <a:xfrm>
              <a:off x="1851503" y="3086741"/>
              <a:ext cx="2946274" cy="542970"/>
              <a:chOff x="1851503" y="3070360"/>
              <a:chExt cx="2946274" cy="575733"/>
            </a:xfrm>
          </p:grpSpPr>
          <p:sp>
            <p:nvSpPr>
              <p:cNvPr id="70" name="Rectangle: Rounded Corners 69">
                <a:extLst>
                  <a:ext uri="{FF2B5EF4-FFF2-40B4-BE49-F238E27FC236}">
                    <a16:creationId xmlns:a16="http://schemas.microsoft.com/office/drawing/2014/main" id="{B0B9E73A-B7D4-C2C4-595E-6F3CD5052C0E}"/>
                  </a:ext>
                </a:extLst>
              </p:cNvPr>
              <p:cNvSpPr/>
              <p:nvPr/>
            </p:nvSpPr>
            <p:spPr>
              <a:xfrm>
                <a:off x="1851503" y="3070360"/>
                <a:ext cx="191786" cy="575733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: Rounded Corners 70">
                <a:extLst>
                  <a:ext uri="{FF2B5EF4-FFF2-40B4-BE49-F238E27FC236}">
                    <a16:creationId xmlns:a16="http://schemas.microsoft.com/office/drawing/2014/main" id="{97800F1A-DD70-197C-433C-FECD0A90A3C7}"/>
                  </a:ext>
                </a:extLst>
              </p:cNvPr>
              <p:cNvSpPr/>
              <p:nvPr/>
            </p:nvSpPr>
            <p:spPr>
              <a:xfrm>
                <a:off x="2157557" y="3070360"/>
                <a:ext cx="191786" cy="575733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: Rounded Corners 71">
                <a:extLst>
                  <a:ext uri="{FF2B5EF4-FFF2-40B4-BE49-F238E27FC236}">
                    <a16:creationId xmlns:a16="http://schemas.microsoft.com/office/drawing/2014/main" id="{D3E6E9DE-AC4B-ED0B-50D0-EBE8DC4796DD}"/>
                  </a:ext>
                </a:extLst>
              </p:cNvPr>
              <p:cNvSpPr/>
              <p:nvPr/>
            </p:nvSpPr>
            <p:spPr>
              <a:xfrm>
                <a:off x="2463611" y="3070360"/>
                <a:ext cx="191786" cy="575733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: Rounded Corners 72">
                <a:extLst>
                  <a:ext uri="{FF2B5EF4-FFF2-40B4-BE49-F238E27FC236}">
                    <a16:creationId xmlns:a16="http://schemas.microsoft.com/office/drawing/2014/main" id="{06C417DD-7942-C8EA-3ECE-97E7656216B9}"/>
                  </a:ext>
                </a:extLst>
              </p:cNvPr>
              <p:cNvSpPr/>
              <p:nvPr/>
            </p:nvSpPr>
            <p:spPr>
              <a:xfrm>
                <a:off x="2769665" y="3070360"/>
                <a:ext cx="191786" cy="575733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: Rounded Corners 73">
                <a:extLst>
                  <a:ext uri="{FF2B5EF4-FFF2-40B4-BE49-F238E27FC236}">
                    <a16:creationId xmlns:a16="http://schemas.microsoft.com/office/drawing/2014/main" id="{E601E25E-C049-8396-6C85-2B0EA86AD554}"/>
                  </a:ext>
                </a:extLst>
              </p:cNvPr>
              <p:cNvSpPr/>
              <p:nvPr/>
            </p:nvSpPr>
            <p:spPr>
              <a:xfrm>
                <a:off x="3075719" y="3070360"/>
                <a:ext cx="191786" cy="575733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: Rounded Corners 74">
                <a:extLst>
                  <a:ext uri="{FF2B5EF4-FFF2-40B4-BE49-F238E27FC236}">
                    <a16:creationId xmlns:a16="http://schemas.microsoft.com/office/drawing/2014/main" id="{DB906D39-BE1E-9448-58C6-7295F471A714}"/>
                  </a:ext>
                </a:extLst>
              </p:cNvPr>
              <p:cNvSpPr/>
              <p:nvPr/>
            </p:nvSpPr>
            <p:spPr>
              <a:xfrm>
                <a:off x="3381773" y="3070360"/>
                <a:ext cx="191786" cy="57573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: Rounded Corners 75">
                <a:extLst>
                  <a:ext uri="{FF2B5EF4-FFF2-40B4-BE49-F238E27FC236}">
                    <a16:creationId xmlns:a16="http://schemas.microsoft.com/office/drawing/2014/main" id="{B3397EC8-4577-D91B-447B-ED090989B59B}"/>
                  </a:ext>
                </a:extLst>
              </p:cNvPr>
              <p:cNvSpPr/>
              <p:nvPr/>
            </p:nvSpPr>
            <p:spPr>
              <a:xfrm>
                <a:off x="3687827" y="3070360"/>
                <a:ext cx="191786" cy="57573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: Rounded Corners 76">
                <a:extLst>
                  <a:ext uri="{FF2B5EF4-FFF2-40B4-BE49-F238E27FC236}">
                    <a16:creationId xmlns:a16="http://schemas.microsoft.com/office/drawing/2014/main" id="{19C6C11E-867F-27C2-8499-76F08A0E41CC}"/>
                  </a:ext>
                </a:extLst>
              </p:cNvPr>
              <p:cNvSpPr/>
              <p:nvPr/>
            </p:nvSpPr>
            <p:spPr>
              <a:xfrm>
                <a:off x="3993881" y="3070360"/>
                <a:ext cx="191786" cy="57573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: Rounded Corners 77">
                <a:extLst>
                  <a:ext uri="{FF2B5EF4-FFF2-40B4-BE49-F238E27FC236}">
                    <a16:creationId xmlns:a16="http://schemas.microsoft.com/office/drawing/2014/main" id="{0C225EA3-B0F7-2A2C-1125-72ED4062133F}"/>
                  </a:ext>
                </a:extLst>
              </p:cNvPr>
              <p:cNvSpPr/>
              <p:nvPr/>
            </p:nvSpPr>
            <p:spPr>
              <a:xfrm>
                <a:off x="4299935" y="3070360"/>
                <a:ext cx="191786" cy="57573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: Rounded Corners 78">
                <a:extLst>
                  <a:ext uri="{FF2B5EF4-FFF2-40B4-BE49-F238E27FC236}">
                    <a16:creationId xmlns:a16="http://schemas.microsoft.com/office/drawing/2014/main" id="{282D589D-8C9B-D2D4-3052-40DBF8A1176A}"/>
                  </a:ext>
                </a:extLst>
              </p:cNvPr>
              <p:cNvSpPr/>
              <p:nvPr/>
            </p:nvSpPr>
            <p:spPr>
              <a:xfrm>
                <a:off x="4605991" y="3070360"/>
                <a:ext cx="191786" cy="57573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80" name="Rectangle 79">
            <a:extLst>
              <a:ext uri="{FF2B5EF4-FFF2-40B4-BE49-F238E27FC236}">
                <a16:creationId xmlns:a16="http://schemas.microsoft.com/office/drawing/2014/main" id="{D7BAF5B8-F9BB-61CB-8FD8-7E439A3AC2C8}"/>
              </a:ext>
            </a:extLst>
          </p:cNvPr>
          <p:cNvSpPr/>
          <p:nvPr/>
        </p:nvSpPr>
        <p:spPr>
          <a:xfrm>
            <a:off x="1851502" y="4819202"/>
            <a:ext cx="4667104" cy="378100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/>
          <a:p>
            <a:r>
              <a:rPr lang="en-US" sz="1400" dirty="0"/>
              <a:t>Shows distribution of employees across Job Roles.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5761E944-C1F7-C320-0912-C4C38DC84EF1}"/>
              </a:ext>
            </a:extLst>
          </p:cNvPr>
          <p:cNvSpPr/>
          <p:nvPr/>
        </p:nvSpPr>
        <p:spPr>
          <a:xfrm>
            <a:off x="1851502" y="4376365"/>
            <a:ext cx="4667104" cy="319035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/>
          <a:p>
            <a:r>
              <a:rPr lang="en-IN" sz="2000" b="1" dirty="0"/>
              <a:t>Funnel Chart</a:t>
            </a:r>
            <a:r>
              <a:rPr lang="en-IN" sz="2000" dirty="0"/>
              <a:t>:</a:t>
            </a:r>
          </a:p>
        </p:txBody>
      </p:sp>
      <p:graphicFrame>
        <p:nvGraphicFramePr>
          <p:cNvPr id="90" name="Chart 89">
            <a:extLst>
              <a:ext uri="{FF2B5EF4-FFF2-40B4-BE49-F238E27FC236}">
                <a16:creationId xmlns:a16="http://schemas.microsoft.com/office/drawing/2014/main" id="{F554AD6D-17C9-DBE9-AE1D-40DD1099C14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03164752"/>
              </p:ext>
            </p:extLst>
          </p:nvPr>
        </p:nvGraphicFramePr>
        <p:xfrm>
          <a:off x="7747133" y="2233776"/>
          <a:ext cx="3469884" cy="28407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92" name="Group 91">
            <a:extLst>
              <a:ext uri="{FF2B5EF4-FFF2-40B4-BE49-F238E27FC236}">
                <a16:creationId xmlns:a16="http://schemas.microsoft.com/office/drawing/2014/main" id="{08641604-4E47-3DCA-4CBB-EF02A128ED47}"/>
              </a:ext>
            </a:extLst>
          </p:cNvPr>
          <p:cNvGrpSpPr/>
          <p:nvPr/>
        </p:nvGrpSpPr>
        <p:grpSpPr>
          <a:xfrm>
            <a:off x="7619338" y="5176838"/>
            <a:ext cx="3430869" cy="657926"/>
            <a:chOff x="7451444" y="5052143"/>
            <a:chExt cx="3430869" cy="657926"/>
          </a:xfrm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0E41D219-5FDA-3DA6-F9CC-1EC052BB7B1E}"/>
                </a:ext>
              </a:extLst>
            </p:cNvPr>
            <p:cNvSpPr/>
            <p:nvPr/>
          </p:nvSpPr>
          <p:spPr>
            <a:xfrm>
              <a:off x="9098954" y="5052143"/>
              <a:ext cx="1783359" cy="657926"/>
            </a:xfrm>
            <a:prstGeom prst="rect">
              <a:avLst/>
            </a:prstGeom>
          </p:spPr>
          <p:txBody>
            <a:bodyPr wrap="square" lIns="0" tIns="0" rIns="0" bIns="0" anchor="ctr">
              <a:noAutofit/>
            </a:bodyPr>
            <a:lstStyle/>
            <a:p>
              <a:endParaRPr lang="en-IN" sz="1400" dirty="0">
                <a:solidFill>
                  <a:schemeClr val="tx1">
                    <a:lumMod val="85000"/>
                    <a:lumOff val="1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9B6CFD38-544E-9BB5-BBE4-A2F065622EFD}"/>
                </a:ext>
              </a:extLst>
            </p:cNvPr>
            <p:cNvSpPr/>
            <p:nvPr/>
          </p:nvSpPr>
          <p:spPr>
            <a:xfrm>
              <a:off x="7451444" y="5085184"/>
              <a:ext cx="1399005" cy="591845"/>
            </a:xfrm>
            <a:prstGeom prst="rect">
              <a:avLst/>
            </a:prstGeom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110000"/>
                </a:lnSpc>
              </a:pPr>
              <a:endParaRPr lang="en-IN" sz="4800" dirty="0">
                <a:solidFill>
                  <a:schemeClr val="accent2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Open Sans" panose="020B0606030504020204" pitchFamily="34" charset="0"/>
              </a:endParaRP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2C2BA493-0412-46C4-8447-DD04F429A44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2422" y="4310182"/>
            <a:ext cx="3300290" cy="1733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6283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542FA961-B8EF-7B3E-1D3D-4E11A45C4A71}"/>
              </a:ext>
            </a:extLst>
          </p:cNvPr>
          <p:cNvSpPr/>
          <p:nvPr/>
        </p:nvSpPr>
        <p:spPr>
          <a:xfrm>
            <a:off x="1527858" y="2286918"/>
            <a:ext cx="2902200" cy="380637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solidFill>
                  <a:schemeClr val="tx1"/>
                </a:solidFill>
                <a:latin typeface="Arial" panose="020B0604020202020204" pitchFamily="34" charset="0"/>
              </a:rPr>
              <a:t>Line Chart</a:t>
            </a: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: A chart that shows the relationship between age groups and attrition over time, highlighting trends.</a:t>
            </a:r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00B18F31-7968-9129-32B0-E12A488A4E52}"/>
              </a:ext>
            </a:extLst>
          </p:cNvPr>
          <p:cNvSpPr/>
          <p:nvPr/>
        </p:nvSpPr>
        <p:spPr>
          <a:xfrm>
            <a:off x="4774400" y="2281293"/>
            <a:ext cx="2902200" cy="380637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en-US" b="1" dirty="0">
                <a:solidFill>
                  <a:schemeClr val="tx1"/>
                </a:solidFill>
                <a:latin typeface="Arial" panose="020B0604020202020204" pitchFamily="34" charset="0"/>
              </a:rPr>
              <a:t>Scatter Plot</a:t>
            </a: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: A chart that compares attrition and overtime metrics, displaying data points to identify patterns or correlations</a:t>
            </a:r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D5F8C56-CFA9-317C-D4B8-C606707878B7}"/>
              </a:ext>
            </a:extLst>
          </p:cNvPr>
          <p:cNvSpPr/>
          <p:nvPr/>
        </p:nvSpPr>
        <p:spPr>
          <a:xfrm>
            <a:off x="7822604" y="2175166"/>
            <a:ext cx="3756780" cy="3912503"/>
          </a:xfrm>
          <a:prstGeom prst="roundRect">
            <a:avLst>
              <a:gd name="adj" fmla="val 9199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EAE96ED-495D-8D6E-5B17-70498D436F3D}"/>
              </a:ext>
            </a:extLst>
          </p:cNvPr>
          <p:cNvSpPr/>
          <p:nvPr/>
        </p:nvSpPr>
        <p:spPr>
          <a:xfrm>
            <a:off x="0" y="0"/>
            <a:ext cx="93610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1E4B2D-8970-D076-4747-DC6E3E233B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7858" y="274639"/>
            <a:ext cx="10051526" cy="711081"/>
          </a:xfrm>
        </p:spPr>
        <p:txBody>
          <a:bodyPr/>
          <a:lstStyle/>
          <a:p>
            <a:r>
              <a:rPr lang="en-IN" b="1" dirty="0"/>
              <a:t>Age and Attrition Trends</a:t>
            </a:r>
            <a:endParaRPr lang="en-IN" dirty="0"/>
          </a:p>
        </p:txBody>
      </p:sp>
      <p:graphicFrame>
        <p:nvGraphicFramePr>
          <p:cNvPr id="90" name="Chart 89">
            <a:extLst>
              <a:ext uri="{FF2B5EF4-FFF2-40B4-BE49-F238E27FC236}">
                <a16:creationId xmlns:a16="http://schemas.microsoft.com/office/drawing/2014/main" id="{F554AD6D-17C9-DBE9-AE1D-40DD1099C14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83500513"/>
              </p:ext>
            </p:extLst>
          </p:nvPr>
        </p:nvGraphicFramePr>
        <p:xfrm>
          <a:off x="8103318" y="2492895"/>
          <a:ext cx="3195353" cy="32174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68" name="Group 67">
            <a:extLst>
              <a:ext uri="{FF2B5EF4-FFF2-40B4-BE49-F238E27FC236}">
                <a16:creationId xmlns:a16="http://schemas.microsoft.com/office/drawing/2014/main" id="{2B44EC72-77D0-A393-457B-179782453853}"/>
              </a:ext>
            </a:extLst>
          </p:cNvPr>
          <p:cNvGrpSpPr/>
          <p:nvPr/>
        </p:nvGrpSpPr>
        <p:grpSpPr>
          <a:xfrm>
            <a:off x="1864249" y="2590861"/>
            <a:ext cx="2174971" cy="1484528"/>
            <a:chOff x="1527859" y="2120316"/>
            <a:chExt cx="2604461" cy="1704194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408F5EE-BE67-B629-1A8C-43CB0B049FED}"/>
                </a:ext>
              </a:extLst>
            </p:cNvPr>
            <p:cNvSpPr/>
            <p:nvPr/>
          </p:nvSpPr>
          <p:spPr>
            <a:xfrm>
              <a:off x="2023299" y="2120316"/>
              <a:ext cx="2109021" cy="591845"/>
            </a:xfrm>
            <a:prstGeom prst="rect">
              <a:avLst/>
            </a:prstGeom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110000"/>
                </a:lnSpc>
              </a:pPr>
              <a:endParaRPr lang="en-IN" sz="4800" dirty="0">
                <a:solidFill>
                  <a:schemeClr val="accent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F389137F-D6B5-42B9-12E1-F7D2F7B71E82}"/>
                </a:ext>
              </a:extLst>
            </p:cNvPr>
            <p:cNvGrpSpPr/>
            <p:nvPr/>
          </p:nvGrpSpPr>
          <p:grpSpPr>
            <a:xfrm>
              <a:off x="1527859" y="2881746"/>
              <a:ext cx="2589428" cy="942764"/>
              <a:chOff x="2494012" y="1842654"/>
              <a:chExt cx="2272612" cy="942764"/>
            </a:xfrm>
          </p:grpSpPr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0E41D219-5FDA-3DA6-F9CC-1EC052BB7B1E}"/>
                  </a:ext>
                </a:extLst>
              </p:cNvPr>
              <p:cNvSpPr/>
              <p:nvPr/>
            </p:nvSpPr>
            <p:spPr>
              <a:xfrm>
                <a:off x="2494012" y="2276872"/>
                <a:ext cx="2272612" cy="508546"/>
              </a:xfrm>
              <a:prstGeom prst="rect">
                <a:avLst/>
              </a:prstGeom>
            </p:spPr>
            <p:txBody>
              <a:bodyPr wrap="square" lIns="0" tIns="0" rIns="0" bIns="0" anchor="t">
                <a:noAutofit/>
              </a:bodyPr>
              <a:lstStyle/>
              <a:p>
                <a:endParaRPr lang="en-I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6605AC5A-B826-CB07-E25F-4C0ED4E429FB}"/>
                  </a:ext>
                </a:extLst>
              </p:cNvPr>
              <p:cNvSpPr/>
              <p:nvPr/>
            </p:nvSpPr>
            <p:spPr>
              <a:xfrm>
                <a:off x="2494012" y="1842654"/>
                <a:ext cx="2272612" cy="285845"/>
              </a:xfrm>
              <a:prstGeom prst="rect">
                <a:avLst/>
              </a:prstGeom>
            </p:spPr>
            <p:txBody>
              <a:bodyPr wrap="square" lIns="0" tIns="0" rIns="0" bIns="0" anchor="t">
                <a:noAutofit/>
              </a:bodyPr>
              <a:lstStyle/>
              <a:p>
                <a:endParaRPr lang="en-IN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FC66645F-3ECE-CD5B-A6A0-B0B0E8676A86}"/>
              </a:ext>
            </a:extLst>
          </p:cNvPr>
          <p:cNvGrpSpPr/>
          <p:nvPr/>
        </p:nvGrpSpPr>
        <p:grpSpPr>
          <a:xfrm>
            <a:off x="5105492" y="2681880"/>
            <a:ext cx="2174972" cy="1445448"/>
            <a:chOff x="4710738" y="2120316"/>
            <a:chExt cx="2604462" cy="1659332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57C5DE86-8076-FC67-BC2A-637FE057208B}"/>
                </a:ext>
              </a:extLst>
            </p:cNvPr>
            <p:cNvGrpSpPr/>
            <p:nvPr/>
          </p:nvGrpSpPr>
          <p:grpSpPr>
            <a:xfrm>
              <a:off x="4710739" y="2881746"/>
              <a:ext cx="2589428" cy="897902"/>
              <a:chOff x="2494012" y="1842654"/>
              <a:chExt cx="2272612" cy="897902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477E1899-94C2-85F8-055F-E762F2D206CF}"/>
                  </a:ext>
                </a:extLst>
              </p:cNvPr>
              <p:cNvSpPr/>
              <p:nvPr/>
            </p:nvSpPr>
            <p:spPr>
              <a:xfrm>
                <a:off x="2494012" y="2276872"/>
                <a:ext cx="2272612" cy="463684"/>
              </a:xfrm>
              <a:prstGeom prst="rect">
                <a:avLst/>
              </a:prstGeom>
            </p:spPr>
            <p:txBody>
              <a:bodyPr wrap="square" lIns="0" tIns="0" rIns="0" bIns="0" anchor="t">
                <a:noAutofit/>
              </a:bodyPr>
              <a:lstStyle/>
              <a:p>
                <a:endParaRPr lang="en-I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E4E866A7-9A33-A028-B851-10F39A2FD091}"/>
                  </a:ext>
                </a:extLst>
              </p:cNvPr>
              <p:cNvSpPr/>
              <p:nvPr/>
            </p:nvSpPr>
            <p:spPr>
              <a:xfrm>
                <a:off x="2494012" y="1842654"/>
                <a:ext cx="2272612" cy="285845"/>
              </a:xfrm>
              <a:prstGeom prst="rect">
                <a:avLst/>
              </a:prstGeom>
            </p:spPr>
            <p:txBody>
              <a:bodyPr wrap="square" lIns="0" tIns="0" rIns="0" bIns="0" anchor="t">
                <a:noAutofit/>
              </a:bodyPr>
              <a:lstStyle/>
              <a:p>
                <a:endParaRPr lang="en-IN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A7D9845-493E-B70E-5F69-AFBAA91955FD}"/>
                </a:ext>
              </a:extLst>
            </p:cNvPr>
            <p:cNvSpPr/>
            <p:nvPr/>
          </p:nvSpPr>
          <p:spPr>
            <a:xfrm>
              <a:off x="4710738" y="2120316"/>
              <a:ext cx="2604462" cy="591845"/>
            </a:xfrm>
            <a:prstGeom prst="rect">
              <a:avLst/>
            </a:prstGeom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110000"/>
                </a:lnSpc>
              </a:pPr>
              <a:endParaRPr lang="en-IN" sz="4800" dirty="0">
                <a:solidFill>
                  <a:schemeClr val="accent1">
                    <a:lumMod val="7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7B360F0-2F76-A921-B2C2-04D22F7AE7B3}"/>
              </a:ext>
            </a:extLst>
          </p:cNvPr>
          <p:cNvGrpSpPr/>
          <p:nvPr/>
        </p:nvGrpSpPr>
        <p:grpSpPr>
          <a:xfrm>
            <a:off x="1987124" y="4882277"/>
            <a:ext cx="2655992" cy="1283027"/>
            <a:chOff x="1801284" y="2009480"/>
            <a:chExt cx="2354817" cy="1719148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B689B34-C82C-D773-82D1-F254BF03780F}"/>
                </a:ext>
              </a:extLst>
            </p:cNvPr>
            <p:cNvSpPr/>
            <p:nvPr/>
          </p:nvSpPr>
          <p:spPr>
            <a:xfrm>
              <a:off x="1801284" y="2009480"/>
              <a:ext cx="2354817" cy="591845"/>
            </a:xfrm>
            <a:prstGeom prst="rect">
              <a:avLst/>
            </a:prstGeom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110000"/>
                </a:lnSpc>
              </a:pPr>
              <a:endParaRPr lang="en-IN" sz="4800" dirty="0">
                <a:solidFill>
                  <a:schemeClr val="accent5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5A355B5D-FC88-F088-2389-1032AB49984B}"/>
                </a:ext>
              </a:extLst>
            </p:cNvPr>
            <p:cNvGrpSpPr/>
            <p:nvPr/>
          </p:nvGrpSpPr>
          <p:grpSpPr>
            <a:xfrm>
              <a:off x="1801285" y="2770910"/>
              <a:ext cx="2341224" cy="957718"/>
              <a:chOff x="2494012" y="1842654"/>
              <a:chExt cx="2272612" cy="957718"/>
            </a:xfrm>
          </p:grpSpPr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849F7C47-704E-E619-CDAB-232C78F83D2D}"/>
                  </a:ext>
                </a:extLst>
              </p:cNvPr>
              <p:cNvSpPr/>
              <p:nvPr/>
            </p:nvSpPr>
            <p:spPr>
              <a:xfrm>
                <a:off x="2494012" y="2276872"/>
                <a:ext cx="2272612" cy="523500"/>
              </a:xfrm>
              <a:prstGeom prst="rect">
                <a:avLst/>
              </a:prstGeom>
            </p:spPr>
            <p:txBody>
              <a:bodyPr wrap="square" lIns="0" tIns="0" rIns="0" bIns="0" anchor="t">
                <a:noAutofit/>
              </a:bodyPr>
              <a:lstStyle/>
              <a:p>
                <a:endParaRPr lang="en-I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4B468141-44EC-B24D-FA4F-44A1011F4B06}"/>
                  </a:ext>
                </a:extLst>
              </p:cNvPr>
              <p:cNvSpPr/>
              <p:nvPr/>
            </p:nvSpPr>
            <p:spPr>
              <a:xfrm>
                <a:off x="2494012" y="1842654"/>
                <a:ext cx="2272612" cy="285845"/>
              </a:xfrm>
              <a:prstGeom prst="rect">
                <a:avLst/>
              </a:prstGeom>
            </p:spPr>
            <p:txBody>
              <a:bodyPr wrap="square" lIns="0" tIns="0" rIns="0" bIns="0" anchor="t">
                <a:noAutofit/>
              </a:bodyPr>
              <a:lstStyle/>
              <a:p>
                <a:endParaRPr lang="en-IN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48187B97-F7CA-BD03-1167-C2AC39EE7C31}"/>
              </a:ext>
            </a:extLst>
          </p:cNvPr>
          <p:cNvGrpSpPr/>
          <p:nvPr/>
        </p:nvGrpSpPr>
        <p:grpSpPr>
          <a:xfrm>
            <a:off x="4643116" y="4798052"/>
            <a:ext cx="2174972" cy="1484528"/>
            <a:chOff x="4710738" y="2009480"/>
            <a:chExt cx="2354817" cy="1704193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FF066F97-7E3E-B2E9-8FBB-953169738DE3}"/>
                </a:ext>
              </a:extLst>
            </p:cNvPr>
            <p:cNvGrpSpPr/>
            <p:nvPr/>
          </p:nvGrpSpPr>
          <p:grpSpPr>
            <a:xfrm>
              <a:off x="4710739" y="2770910"/>
              <a:ext cx="2341224" cy="942763"/>
              <a:chOff x="2494012" y="1842654"/>
              <a:chExt cx="2272612" cy="942763"/>
            </a:xfrm>
          </p:grpSpPr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709DF6F7-B4C5-161B-171E-0360E6E61AB9}"/>
                  </a:ext>
                </a:extLst>
              </p:cNvPr>
              <p:cNvSpPr/>
              <p:nvPr/>
            </p:nvSpPr>
            <p:spPr>
              <a:xfrm>
                <a:off x="2494012" y="2276872"/>
                <a:ext cx="2272612" cy="508545"/>
              </a:xfrm>
              <a:prstGeom prst="rect">
                <a:avLst/>
              </a:prstGeom>
            </p:spPr>
            <p:txBody>
              <a:bodyPr wrap="square" lIns="0" tIns="0" rIns="0" bIns="0" anchor="t">
                <a:noAutofit/>
              </a:bodyPr>
              <a:lstStyle/>
              <a:p>
                <a:endParaRPr lang="en-I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DBF46FAA-77B3-F806-AAE5-867542D2ED34}"/>
                  </a:ext>
                </a:extLst>
              </p:cNvPr>
              <p:cNvSpPr/>
              <p:nvPr/>
            </p:nvSpPr>
            <p:spPr>
              <a:xfrm>
                <a:off x="2494012" y="1842654"/>
                <a:ext cx="2272612" cy="285845"/>
              </a:xfrm>
              <a:prstGeom prst="rect">
                <a:avLst/>
              </a:prstGeom>
            </p:spPr>
            <p:txBody>
              <a:bodyPr wrap="square" lIns="0" tIns="0" rIns="0" bIns="0" anchor="t">
                <a:noAutofit/>
              </a:bodyPr>
              <a:lstStyle/>
              <a:p>
                <a:endParaRPr lang="en-IN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090C549A-799E-533A-97E5-8E7666916F2F}"/>
                </a:ext>
              </a:extLst>
            </p:cNvPr>
            <p:cNvSpPr/>
            <p:nvPr/>
          </p:nvSpPr>
          <p:spPr>
            <a:xfrm>
              <a:off x="4710738" y="2009480"/>
              <a:ext cx="2354817" cy="591845"/>
            </a:xfrm>
            <a:prstGeom prst="rect">
              <a:avLst/>
            </a:prstGeom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110000"/>
                </a:lnSpc>
              </a:pPr>
              <a:endParaRPr lang="en-IN" sz="4800" dirty="0">
                <a:solidFill>
                  <a:schemeClr val="accent5">
                    <a:lumMod val="7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A91DFA9-45CA-9B77-EE8D-D01DA8C6CEA5}"/>
              </a:ext>
            </a:extLst>
          </p:cNvPr>
          <p:cNvGrpSpPr/>
          <p:nvPr/>
        </p:nvGrpSpPr>
        <p:grpSpPr>
          <a:xfrm>
            <a:off x="8244526" y="5055936"/>
            <a:ext cx="2912937" cy="764168"/>
            <a:chOff x="2886438" y="5030872"/>
            <a:chExt cx="2952660" cy="1134355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F5DA3BF7-E2C8-32F5-07D7-F8B18A91BAF6}"/>
                </a:ext>
              </a:extLst>
            </p:cNvPr>
            <p:cNvSpPr/>
            <p:nvPr/>
          </p:nvSpPr>
          <p:spPr>
            <a:xfrm>
              <a:off x="2886438" y="5603964"/>
              <a:ext cx="2952660" cy="561263"/>
            </a:xfrm>
            <a:prstGeom prst="rect">
              <a:avLst/>
            </a:prstGeom>
          </p:spPr>
          <p:txBody>
            <a:bodyPr wrap="square" lIns="0" tIns="0" rIns="0" bIns="0" anchor="t">
              <a:noAutofit/>
            </a:bodyPr>
            <a:lstStyle/>
            <a:p>
              <a:pPr algn="ctr"/>
              <a:endParaRPr lang="en-IN" sz="1400" dirty="0">
                <a:solidFill>
                  <a:schemeClr val="tx1">
                    <a:lumMod val="85000"/>
                    <a:lumOff val="1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23677185-03AA-235D-A502-F96765F38488}"/>
                </a:ext>
              </a:extLst>
            </p:cNvPr>
            <p:cNvSpPr/>
            <p:nvPr/>
          </p:nvSpPr>
          <p:spPr>
            <a:xfrm>
              <a:off x="2886438" y="5030872"/>
              <a:ext cx="2952660" cy="352256"/>
            </a:xfrm>
            <a:prstGeom prst="rect">
              <a:avLst/>
            </a:prstGeom>
          </p:spPr>
          <p:txBody>
            <a:bodyPr wrap="square" lIns="0" tIns="0" rIns="0" bIns="0" anchor="b">
              <a:no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IN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</a:p>
          </p:txBody>
        </p:sp>
      </p:grpSp>
      <p:sp>
        <p:nvSpPr>
          <p:cNvPr id="8" name="Rectangle 2">
            <a:extLst>
              <a:ext uri="{FF2B5EF4-FFF2-40B4-BE49-F238E27FC236}">
                <a16:creationId xmlns:a16="http://schemas.microsoft.com/office/drawing/2014/main" id="{AE3C58D3-9BBB-48AA-9BAF-84EBBE1B1486}"/>
              </a:ext>
            </a:extLst>
          </p:cNvPr>
          <p:cNvSpPr>
            <a:spLocks noGrp="1" noChangeArrowheads="1"/>
          </p:cNvSpPr>
          <p:nvPr>
            <p:ph type="body" sz="quarter" idx="13"/>
          </p:nvPr>
        </p:nvSpPr>
        <p:spPr bwMode="auto">
          <a:xfrm>
            <a:off x="1219200" y="1296879"/>
            <a:ext cx="5224572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Line Chart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  Age Group vs. Attrition Trends.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Scatter Plot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  Attrition vs. Overtime Comparison.</a:t>
            </a:r>
          </a:p>
        </p:txBody>
      </p:sp>
    </p:spTree>
    <p:extLst>
      <p:ext uri="{BB962C8B-B14F-4D97-AF65-F5344CB8AC3E}">
        <p14:creationId xmlns:p14="http://schemas.microsoft.com/office/powerpoint/2010/main" val="3266392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EAE96ED-495D-8D6E-5B17-70498D436F3D}"/>
              </a:ext>
            </a:extLst>
          </p:cNvPr>
          <p:cNvSpPr/>
          <p:nvPr/>
        </p:nvSpPr>
        <p:spPr>
          <a:xfrm>
            <a:off x="0" y="0"/>
            <a:ext cx="93610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1E4B2D-8970-D076-4747-DC6E3E233B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7436" y="129760"/>
            <a:ext cx="10051526" cy="711081"/>
          </a:xfrm>
        </p:spPr>
        <p:txBody>
          <a:bodyPr/>
          <a:lstStyle/>
          <a:p>
            <a:r>
              <a:rPr lang="en-IN" sz="3600" b="1" dirty="0"/>
              <a:t>Department and Leadership Analysis</a:t>
            </a:r>
            <a:endParaRPr lang="en-IN" sz="3600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D5F8C56-CFA9-317C-D4B8-C606707878B7}"/>
              </a:ext>
            </a:extLst>
          </p:cNvPr>
          <p:cNvSpPr/>
          <p:nvPr/>
        </p:nvSpPr>
        <p:spPr>
          <a:xfrm>
            <a:off x="8370753" y="1988840"/>
            <a:ext cx="3208630" cy="4248472"/>
          </a:xfrm>
          <a:prstGeom prst="roundRect">
            <a:avLst>
              <a:gd name="adj" fmla="val 9199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A91DFA9-45CA-9B77-EE8D-D01DA8C6CEA5}"/>
              </a:ext>
            </a:extLst>
          </p:cNvPr>
          <p:cNvGrpSpPr/>
          <p:nvPr/>
        </p:nvGrpSpPr>
        <p:grpSpPr>
          <a:xfrm>
            <a:off x="8426172" y="4959474"/>
            <a:ext cx="3153212" cy="1057685"/>
            <a:chOff x="2886438" y="4887682"/>
            <a:chExt cx="2952660" cy="1277545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F5DA3BF7-E2C8-32F5-07D7-F8B18A91BAF6}"/>
                </a:ext>
              </a:extLst>
            </p:cNvPr>
            <p:cNvSpPr/>
            <p:nvPr/>
          </p:nvSpPr>
          <p:spPr>
            <a:xfrm>
              <a:off x="2886438" y="5493510"/>
              <a:ext cx="2952660" cy="671717"/>
            </a:xfrm>
            <a:prstGeom prst="rect">
              <a:avLst/>
            </a:prstGeom>
          </p:spPr>
          <p:txBody>
            <a:bodyPr wrap="square" lIns="0" tIns="0" rIns="0" bIns="0" anchor="t">
              <a:noAutofit/>
            </a:bodyPr>
            <a:lstStyle/>
            <a:p>
              <a:r>
                <a:rPr lang="en-US" sz="1400" dirty="0"/>
                <a:t>Highlights Job Satisfaction and Leadership Opportunities.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23677185-03AA-235D-A502-F96765F38488}"/>
                </a:ext>
              </a:extLst>
            </p:cNvPr>
            <p:cNvSpPr/>
            <p:nvPr/>
          </p:nvSpPr>
          <p:spPr>
            <a:xfrm>
              <a:off x="2886438" y="4887682"/>
              <a:ext cx="2952660" cy="489318"/>
            </a:xfrm>
            <a:prstGeom prst="rect">
              <a:avLst/>
            </a:prstGeom>
          </p:spPr>
          <p:txBody>
            <a:bodyPr wrap="square" lIns="0" tIns="0" rIns="0" bIns="0" anchor="b">
              <a:noAutofit/>
            </a:bodyPr>
            <a:lstStyle/>
            <a:p>
              <a:r>
                <a:rPr lang="en-IN" sz="2000" b="1" dirty="0"/>
                <a:t>Clustered Column Chart 2</a:t>
              </a:r>
              <a:r>
                <a:rPr lang="en-IN" sz="2000" dirty="0"/>
                <a:t>:</a:t>
              </a:r>
            </a:p>
          </p:txBody>
        </p:sp>
      </p:grp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297BD81-45DC-4473-0561-7AA106F6C5C4}"/>
              </a:ext>
            </a:extLst>
          </p:cNvPr>
          <p:cNvSpPr/>
          <p:nvPr/>
        </p:nvSpPr>
        <p:spPr>
          <a:xfrm>
            <a:off x="4949306" y="2060848"/>
            <a:ext cx="3208630" cy="4176464"/>
          </a:xfrm>
          <a:prstGeom prst="roundRect">
            <a:avLst>
              <a:gd name="adj" fmla="val 9199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8A730EA-D308-54E5-F8F8-B0E8C813B76C}"/>
              </a:ext>
            </a:extLst>
          </p:cNvPr>
          <p:cNvGrpSpPr/>
          <p:nvPr/>
        </p:nvGrpSpPr>
        <p:grpSpPr>
          <a:xfrm>
            <a:off x="4982013" y="4911008"/>
            <a:ext cx="3208631" cy="1106151"/>
            <a:chOff x="2458976" y="4821864"/>
            <a:chExt cx="3807581" cy="1642006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98282D7-FBFB-6021-7EEC-D7BFEBE0969A}"/>
                </a:ext>
              </a:extLst>
            </p:cNvPr>
            <p:cNvSpPr/>
            <p:nvPr/>
          </p:nvSpPr>
          <p:spPr>
            <a:xfrm>
              <a:off x="2886438" y="5603963"/>
              <a:ext cx="2952660" cy="859907"/>
            </a:xfrm>
            <a:prstGeom prst="rect">
              <a:avLst/>
            </a:prstGeom>
          </p:spPr>
          <p:txBody>
            <a:bodyPr wrap="square" lIns="0" tIns="0" rIns="0" bIns="0" anchor="t">
              <a:noAutofit/>
            </a:bodyPr>
            <a:lstStyle/>
            <a:p>
              <a:r>
                <a:rPr lang="en-US" sz="1400" dirty="0"/>
                <a:t>Analyzes Remote Work and Work-Life Balance.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09B1E8D-5A0E-9081-1253-850F5A50135D}"/>
                </a:ext>
              </a:extLst>
            </p:cNvPr>
            <p:cNvSpPr/>
            <p:nvPr/>
          </p:nvSpPr>
          <p:spPr>
            <a:xfrm>
              <a:off x="2458976" y="4821864"/>
              <a:ext cx="3807581" cy="561264"/>
            </a:xfrm>
            <a:prstGeom prst="rect">
              <a:avLst/>
            </a:prstGeom>
          </p:spPr>
          <p:txBody>
            <a:bodyPr wrap="square" lIns="0" tIns="0" rIns="0" bIns="0" anchor="b">
              <a:noAutofit/>
            </a:bodyPr>
            <a:lstStyle/>
            <a:p>
              <a:r>
                <a:rPr lang="en-IN" sz="2000" b="1" dirty="0"/>
                <a:t>Clustered Column Chart 1</a:t>
              </a:r>
              <a:r>
                <a:rPr lang="en-IN" sz="2000" dirty="0"/>
                <a:t>: </a:t>
              </a:r>
            </a:p>
          </p:txBody>
        </p:sp>
      </p:grp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E8B89958-FC27-C3EE-D168-865B4368DC88}"/>
              </a:ext>
            </a:extLst>
          </p:cNvPr>
          <p:cNvSpPr/>
          <p:nvPr/>
        </p:nvSpPr>
        <p:spPr>
          <a:xfrm>
            <a:off x="1509141" y="2060848"/>
            <a:ext cx="3208630" cy="4176464"/>
          </a:xfrm>
          <a:prstGeom prst="roundRect">
            <a:avLst>
              <a:gd name="adj" fmla="val 9199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6" name="Chart 25">
            <a:extLst>
              <a:ext uri="{FF2B5EF4-FFF2-40B4-BE49-F238E27FC236}">
                <a16:creationId xmlns:a16="http://schemas.microsoft.com/office/drawing/2014/main" id="{49A3BB5D-BC76-B7AC-A213-A9D23DDDEEC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8580414"/>
              </p:ext>
            </p:extLst>
          </p:nvPr>
        </p:nvGraphicFramePr>
        <p:xfrm>
          <a:off x="1735676" y="2175167"/>
          <a:ext cx="2792994" cy="268784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27" name="Group 26">
            <a:extLst>
              <a:ext uri="{FF2B5EF4-FFF2-40B4-BE49-F238E27FC236}">
                <a16:creationId xmlns:a16="http://schemas.microsoft.com/office/drawing/2014/main" id="{21871954-2C46-CE8B-D19A-FE2CAD6E8AE1}"/>
              </a:ext>
            </a:extLst>
          </p:cNvPr>
          <p:cNvGrpSpPr/>
          <p:nvPr/>
        </p:nvGrpSpPr>
        <p:grpSpPr>
          <a:xfrm>
            <a:off x="1701924" y="5045514"/>
            <a:ext cx="2826745" cy="865499"/>
            <a:chOff x="2886438" y="5030872"/>
            <a:chExt cx="2952660" cy="1269305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F6E5E5EF-7C71-4770-B4C5-29EEC019EB67}"/>
                </a:ext>
              </a:extLst>
            </p:cNvPr>
            <p:cNvSpPr/>
            <p:nvPr/>
          </p:nvSpPr>
          <p:spPr>
            <a:xfrm>
              <a:off x="2886438" y="5603962"/>
              <a:ext cx="2952660" cy="696215"/>
            </a:xfrm>
            <a:prstGeom prst="rect">
              <a:avLst/>
            </a:prstGeom>
          </p:spPr>
          <p:txBody>
            <a:bodyPr wrap="square" lIns="0" tIns="0" rIns="0" bIns="0" anchor="t">
              <a:noAutofit/>
            </a:bodyPr>
            <a:lstStyle/>
            <a:p>
              <a:r>
                <a:rPr lang="en-US" sz="1400" dirty="0"/>
                <a:t>Shows Job Levels, Job Roles, and Number of Departments.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0A5D9CCF-9E4A-9E31-9D42-8441213BD70B}"/>
                </a:ext>
              </a:extLst>
            </p:cNvPr>
            <p:cNvSpPr/>
            <p:nvPr/>
          </p:nvSpPr>
          <p:spPr>
            <a:xfrm>
              <a:off x="2886438" y="5030872"/>
              <a:ext cx="2952660" cy="352256"/>
            </a:xfrm>
            <a:prstGeom prst="rect">
              <a:avLst/>
            </a:prstGeom>
          </p:spPr>
          <p:txBody>
            <a:bodyPr wrap="square" lIns="0" tIns="0" rIns="0" bIns="0" anchor="b">
              <a:noAutofit/>
            </a:bodyPr>
            <a:lstStyle/>
            <a:p>
              <a:r>
                <a:rPr lang="en-IN" sz="2000" b="1" dirty="0"/>
                <a:t>Stacked Column Chart</a:t>
              </a:r>
              <a:endParaRPr lang="en-IN" sz="2000" dirty="0"/>
            </a:p>
          </p:txBody>
        </p:sp>
      </p:grpSp>
      <p:graphicFrame>
        <p:nvGraphicFramePr>
          <p:cNvPr id="36" name="Chart 35">
            <a:extLst>
              <a:ext uri="{FF2B5EF4-FFF2-40B4-BE49-F238E27FC236}">
                <a16:creationId xmlns:a16="http://schemas.microsoft.com/office/drawing/2014/main" id="{CEC80D69-FB70-2A31-ED7E-C3345575930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54222955"/>
              </p:ext>
            </p:extLst>
          </p:nvPr>
        </p:nvGraphicFramePr>
        <p:xfrm>
          <a:off x="5171604" y="2175167"/>
          <a:ext cx="2792994" cy="268784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37" name="Chart 36">
            <a:extLst>
              <a:ext uri="{FF2B5EF4-FFF2-40B4-BE49-F238E27FC236}">
                <a16:creationId xmlns:a16="http://schemas.microsoft.com/office/drawing/2014/main" id="{57BFD30E-6F43-BF35-7A07-439DF1B8FCE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83168297"/>
              </p:ext>
            </p:extLst>
          </p:nvPr>
        </p:nvGraphicFramePr>
        <p:xfrm>
          <a:off x="8565968" y="2175167"/>
          <a:ext cx="2792994" cy="268784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38" name="Rectangle 37">
            <a:extLst>
              <a:ext uri="{FF2B5EF4-FFF2-40B4-BE49-F238E27FC236}">
                <a16:creationId xmlns:a16="http://schemas.microsoft.com/office/drawing/2014/main" id="{19515873-F5D0-A3D8-677A-32B0B1237605}"/>
              </a:ext>
            </a:extLst>
          </p:cNvPr>
          <p:cNvSpPr/>
          <p:nvPr/>
        </p:nvSpPr>
        <p:spPr>
          <a:xfrm>
            <a:off x="2614558" y="3223168"/>
            <a:ext cx="1035230" cy="591845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/>
          <a:p>
            <a:pPr algn="ctr">
              <a:lnSpc>
                <a:spcPct val="110000"/>
              </a:lnSpc>
            </a:pPr>
            <a:r>
              <a:rPr lang="en-IN" sz="4400" dirty="0">
                <a:solidFill>
                  <a:schemeClr val="accent5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Open Sans" panose="020B0606030504020204" pitchFamily="34" charset="0"/>
              </a:rPr>
              <a:t>70</a:t>
            </a:r>
            <a:r>
              <a:rPr lang="en-IN" dirty="0">
                <a:solidFill>
                  <a:schemeClr val="accent5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Open Sans" panose="020B0606030504020204" pitchFamily="34" charset="0"/>
              </a:rPr>
              <a:t>%</a:t>
            </a:r>
            <a:endParaRPr lang="en-IN" sz="4400" dirty="0">
              <a:solidFill>
                <a:schemeClr val="accent5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Open Sans" panose="020B0606030504020204" pitchFamily="34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BEFFD46-8438-8B91-E45A-B5959C38F719}"/>
              </a:ext>
            </a:extLst>
          </p:cNvPr>
          <p:cNvSpPr/>
          <p:nvPr/>
        </p:nvSpPr>
        <p:spPr>
          <a:xfrm>
            <a:off x="6036631" y="3223168"/>
            <a:ext cx="1035230" cy="591845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/>
          <a:p>
            <a:pPr algn="ctr">
              <a:lnSpc>
                <a:spcPct val="110000"/>
              </a:lnSpc>
            </a:pPr>
            <a:r>
              <a:rPr lang="en-IN" sz="4400" dirty="0">
                <a:solidFill>
                  <a:schemeClr val="accent2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Open Sans" panose="020B0606030504020204" pitchFamily="34" charset="0"/>
              </a:rPr>
              <a:t>60</a:t>
            </a:r>
            <a:r>
              <a:rPr lang="en-IN" dirty="0">
                <a:solidFill>
                  <a:schemeClr val="accent2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Open Sans" panose="020B0606030504020204" pitchFamily="34" charset="0"/>
              </a:rPr>
              <a:t>%</a:t>
            </a:r>
            <a:endParaRPr lang="en-IN" sz="4400" dirty="0">
              <a:solidFill>
                <a:schemeClr val="accent2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Open Sans" panose="020B0606030504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666BA76-898C-610C-BAC1-6875205756B9}"/>
              </a:ext>
            </a:extLst>
          </p:cNvPr>
          <p:cNvSpPr/>
          <p:nvPr/>
        </p:nvSpPr>
        <p:spPr>
          <a:xfrm>
            <a:off x="9458704" y="3223168"/>
            <a:ext cx="1035230" cy="591845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/>
          <a:p>
            <a:pPr algn="ctr">
              <a:lnSpc>
                <a:spcPct val="110000"/>
              </a:lnSpc>
            </a:pPr>
            <a:r>
              <a:rPr lang="en-IN" sz="4400" dirty="0">
                <a:solidFill>
                  <a:schemeClr val="accent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Open Sans" panose="020B0606030504020204" pitchFamily="34" charset="0"/>
              </a:rPr>
              <a:t>50</a:t>
            </a:r>
            <a:r>
              <a:rPr lang="en-IN" dirty="0">
                <a:solidFill>
                  <a:schemeClr val="accent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Open Sans" panose="020B0606030504020204" pitchFamily="34" charset="0"/>
              </a:rPr>
              <a:t>%</a:t>
            </a:r>
            <a:endParaRPr lang="en-IN" sz="4400" dirty="0">
              <a:solidFill>
                <a:schemeClr val="accent1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Open Sans" panose="020B0606030504020204" pitchFamily="34" charset="0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6FBB7D75-80E6-4C57-A175-39C4573E2951}"/>
              </a:ext>
            </a:extLst>
          </p:cNvPr>
          <p:cNvSpPr>
            <a:spLocks noGrp="1" noChangeArrowheads="1"/>
          </p:cNvSpPr>
          <p:nvPr>
            <p:ph type="body" sz="quarter" idx="13"/>
          </p:nvPr>
        </p:nvSpPr>
        <p:spPr bwMode="auto">
          <a:xfrm>
            <a:off x="1289450" y="816519"/>
            <a:ext cx="10051526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Stacked Column Chart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Displays job levels, roles, and the number of departments in the organization.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Clustered Column Charts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Analyze remote work, work-life balance, job satisfaction, and leadership opportunities across different employee categories.</a:t>
            </a:r>
          </a:p>
        </p:txBody>
      </p:sp>
    </p:spTree>
    <p:extLst>
      <p:ext uri="{BB962C8B-B14F-4D97-AF65-F5344CB8AC3E}">
        <p14:creationId xmlns:p14="http://schemas.microsoft.com/office/powerpoint/2010/main" val="1981425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691">
      <a:dk1>
        <a:sysClr val="windowText" lastClr="000000"/>
      </a:dk1>
      <a:lt1>
        <a:sysClr val="window" lastClr="FFFFFF"/>
      </a:lt1>
      <a:dk2>
        <a:srgbClr val="153153"/>
      </a:dk2>
      <a:lt2>
        <a:srgbClr val="EEECE1"/>
      </a:lt2>
      <a:accent1>
        <a:srgbClr val="053982"/>
      </a:accent1>
      <a:accent2>
        <a:srgbClr val="4965A5"/>
      </a:accent2>
      <a:accent3>
        <a:srgbClr val="DFE2EA"/>
      </a:accent3>
      <a:accent4>
        <a:srgbClr val="EEEEEB"/>
      </a:accent4>
      <a:accent5>
        <a:srgbClr val="FE9809"/>
      </a:accent5>
      <a:accent6>
        <a:srgbClr val="E2201D"/>
      </a:accent6>
      <a:hlink>
        <a:srgbClr val="0000FF"/>
      </a:hlink>
      <a:folHlink>
        <a:srgbClr val="800080"/>
      </a:folHlink>
    </a:clrScheme>
    <a:fontScheme name="slidemodel">
      <a:majorFont>
        <a:latin typeface="Calibr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6893</TotalTime>
  <Words>1034</Words>
  <Application>Microsoft Office PowerPoint</Application>
  <PresentationFormat>Custom</PresentationFormat>
  <Paragraphs>135</Paragraphs>
  <Slides>13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Calibri</vt:lpstr>
      <vt:lpstr>Open Sans</vt:lpstr>
      <vt:lpstr>Segoe UI</vt:lpstr>
      <vt:lpstr>Segoe UI Black</vt:lpstr>
      <vt:lpstr>Office Theme</vt:lpstr>
      <vt:lpstr>HR Analytics Employee Dashboard</vt:lpstr>
      <vt:lpstr>PowerPoint Presentation</vt:lpstr>
      <vt:lpstr>Card Visualizations</vt:lpstr>
      <vt:lpstr>Slicer Visualizations</vt:lpstr>
      <vt:lpstr>Pie Charts</vt:lpstr>
      <vt:lpstr>Bar and Scatter Charts</vt:lpstr>
      <vt:lpstr>Job Satisfaction and Role Analysis</vt:lpstr>
      <vt:lpstr>Age and Attrition Trends</vt:lpstr>
      <vt:lpstr>Department and Leadership Analysis</vt:lpstr>
      <vt:lpstr>Diversity and Remote Work Insights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dc:creator>Julian</dc:creator>
  <cp:lastModifiedBy>sanjan pandit</cp:lastModifiedBy>
  <cp:revision>170</cp:revision>
  <dcterms:created xsi:type="dcterms:W3CDTF">2013-09-12T13:05:01Z</dcterms:created>
  <dcterms:modified xsi:type="dcterms:W3CDTF">2025-01-03T14:44:30Z</dcterms:modified>
</cp:coreProperties>
</file>